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ti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2"/>
    <p:sldMasterId id="2147483674" r:id="rId3"/>
    <p:sldMasterId id="2147483676" r:id="rId4"/>
  </p:sldMasterIdLst>
  <p:notesMasterIdLst>
    <p:notesMasterId r:id="rId20"/>
  </p:notesMasterIdLst>
  <p:sldIdLst>
    <p:sldId id="304" r:id="rId5"/>
    <p:sldId id="306" r:id="rId6"/>
    <p:sldId id="308" r:id="rId7"/>
    <p:sldId id="307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20" r:id="rId18"/>
    <p:sldId id="319" r:id="rId19"/>
  </p:sldIdLst>
  <p:sldSz cx="9144000" cy="6858000" type="screen4x3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59" autoAdjust="0"/>
    <p:restoredTop sz="92290" autoAdjust="0"/>
  </p:normalViewPr>
  <p:slideViewPr>
    <p:cSldViewPr>
      <p:cViewPr varScale="1">
        <p:scale>
          <a:sx n="103" d="100"/>
          <a:sy n="103" d="100"/>
        </p:scale>
        <p:origin x="27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2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hyperlink" Target="http://medsoc.adm-nao.ru/" TargetMode="External"/><Relationship Id="rId4" Type="http://schemas.openxmlformats.org/officeDocument/2006/relationships/image" Target="../media/image22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hyperlink" Target="http://medsoc.adm-nao.ru/" TargetMode="External"/><Relationship Id="rId4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CE819C-F9F7-4314-B778-DA1E7D8870DC}" type="doc">
      <dgm:prSet loTypeId="urn:microsoft.com/office/officeart/2005/8/layout/vList5" loCatId="list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66AAA3F9-91E1-4945-A766-446B2E95C54D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1000" b="1" dirty="0" smtClean="0">
              <a:solidFill>
                <a:srgbClr val="C00000"/>
              </a:solidFill>
            </a:rPr>
            <a:t>Федеральный закон от 24.11.1995 № 181-ФЗ  «О социальной защите инвалидов в Российской Федерации»</a:t>
          </a:r>
          <a:endParaRPr lang="ru-RU" sz="1000" b="1" dirty="0">
            <a:solidFill>
              <a:srgbClr val="C00000"/>
            </a:solidFill>
          </a:endParaRPr>
        </a:p>
      </dgm:t>
    </dgm:pt>
    <dgm:pt modelId="{1C66329E-4B89-4E32-8B1A-B774446D9F0E}" type="parTrans" cxnId="{0C66831E-63F9-464E-B467-E5039978B3D7}">
      <dgm:prSet/>
      <dgm:spPr/>
      <dgm:t>
        <a:bodyPr/>
        <a:lstStyle/>
        <a:p>
          <a:endParaRPr lang="ru-RU"/>
        </a:p>
      </dgm:t>
    </dgm:pt>
    <dgm:pt modelId="{2AB778A3-087F-4B31-B751-A652832AD307}" type="sibTrans" cxnId="{0C66831E-63F9-464E-B467-E5039978B3D7}">
      <dgm:prSet/>
      <dgm:spPr/>
      <dgm:t>
        <a:bodyPr/>
        <a:lstStyle/>
        <a:p>
          <a:endParaRPr lang="ru-RU"/>
        </a:p>
      </dgm:t>
    </dgm:pt>
    <dgm:pt modelId="{6D933FBB-5BEA-4E5C-B0B4-BB35AC73F7BD}">
      <dgm:prSet phldrT="[Текст]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 lIns="180000"/>
        <a:lstStyle/>
        <a:p>
          <a:r>
            <a:rPr lang="ru-RU" b="0" dirty="0" smtClean="0"/>
            <a:t>Статья 21. Установление квоты для приема на работу инвалидов</a:t>
          </a:r>
          <a:endParaRPr lang="ru-RU" b="0" dirty="0"/>
        </a:p>
      </dgm:t>
    </dgm:pt>
    <dgm:pt modelId="{1450AD4C-8CE2-471A-991D-E525F0C41C71}" type="parTrans" cxnId="{A5EC06F9-9381-4B1F-A7F0-EE7F3A488FCB}">
      <dgm:prSet/>
      <dgm:spPr/>
      <dgm:t>
        <a:bodyPr/>
        <a:lstStyle/>
        <a:p>
          <a:endParaRPr lang="ru-RU"/>
        </a:p>
      </dgm:t>
    </dgm:pt>
    <dgm:pt modelId="{AE6352F2-A031-43CF-9F4C-E3810309D328}" type="sibTrans" cxnId="{A5EC06F9-9381-4B1F-A7F0-EE7F3A488FCB}">
      <dgm:prSet/>
      <dgm:spPr/>
      <dgm:t>
        <a:bodyPr/>
        <a:lstStyle/>
        <a:p>
          <a:endParaRPr lang="ru-RU"/>
        </a:p>
      </dgm:t>
    </dgm:pt>
    <dgm:pt modelId="{01352D4A-6CD4-496D-833D-ACF187DC36D2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900" b="1" i="0" u="none" baseline="0" dirty="0" smtClean="0">
              <a:solidFill>
                <a:srgbClr val="C00000"/>
              </a:solidFill>
            </a:rPr>
            <a:t>Приказ Министерства труда и социальной защиты Российской Федерации от 19.11.2013 № 685н «Об утверждении основных требований к оснащению (оборудованию) специальных рабочих мест для трудоустройства инвалидов с учетом нарушенных функций и ограничений их жизнедеятельности»</a:t>
          </a:r>
          <a:endParaRPr lang="ru-RU" sz="900" b="1" i="0" u="none" baseline="0" dirty="0">
            <a:solidFill>
              <a:srgbClr val="C00000"/>
            </a:solidFill>
          </a:endParaRPr>
        </a:p>
      </dgm:t>
    </dgm:pt>
    <dgm:pt modelId="{01F46A30-3C35-4A5D-8C61-13E9C6AE8DE2}" type="parTrans" cxnId="{A7DB820A-8552-43DD-A00A-80FABE9D1E3D}">
      <dgm:prSet/>
      <dgm:spPr/>
      <dgm:t>
        <a:bodyPr/>
        <a:lstStyle/>
        <a:p>
          <a:endParaRPr lang="ru-RU"/>
        </a:p>
      </dgm:t>
    </dgm:pt>
    <dgm:pt modelId="{F7A8AB35-A223-4E62-9E30-1AA230D6DEE2}" type="sibTrans" cxnId="{A7DB820A-8552-43DD-A00A-80FABE9D1E3D}">
      <dgm:prSet/>
      <dgm:spPr/>
      <dgm:t>
        <a:bodyPr/>
        <a:lstStyle/>
        <a:p>
          <a:endParaRPr lang="ru-RU"/>
        </a:p>
      </dgm:t>
    </dgm:pt>
    <dgm:pt modelId="{9C36CE00-5066-44EE-ABA1-9F3976946F55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1000" b="1" dirty="0" smtClean="0">
              <a:solidFill>
                <a:srgbClr val="C00000"/>
              </a:solidFill>
            </a:rPr>
            <a:t>Приказ Департамента здравоохранения, труда и социальной защиты населения Ненецкого автономного округа от 13.08.2015 № 38 «Об установлении минимального количества специальных рабочих мест для трудоустройства инвалидов»</a:t>
          </a:r>
        </a:p>
      </dgm:t>
    </dgm:pt>
    <dgm:pt modelId="{F5A7AB7F-432A-40E4-947D-64EF86F606DF}" type="parTrans" cxnId="{04134AD1-419E-4C30-B544-6AD09FABD8E2}">
      <dgm:prSet/>
      <dgm:spPr/>
      <dgm:t>
        <a:bodyPr/>
        <a:lstStyle/>
        <a:p>
          <a:endParaRPr lang="ru-RU"/>
        </a:p>
      </dgm:t>
    </dgm:pt>
    <dgm:pt modelId="{E3AF205C-A2F3-438A-AE32-B6680300846A}" type="sibTrans" cxnId="{04134AD1-419E-4C30-B544-6AD09FABD8E2}">
      <dgm:prSet/>
      <dgm:spPr/>
      <dgm:t>
        <a:bodyPr/>
        <a:lstStyle/>
        <a:p>
          <a:endParaRPr lang="ru-RU"/>
        </a:p>
      </dgm:t>
    </dgm:pt>
    <dgm:pt modelId="{2B867E9D-EFB8-45C7-9EAD-98F4409D2554}">
      <dgm:prSet phldrT="[Текст]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 lIns="180000"/>
        <a:lstStyle/>
        <a:p>
          <a:r>
            <a:rPr lang="ru-RU" dirty="0" smtClean="0"/>
            <a:t>Основные требования к оснащению (оборудованию) специальных рабочих мест для трудоустройства инвалидов с учетом нарушенных функций и ограничений их жизнедеятельности</a:t>
          </a:r>
          <a:endParaRPr lang="ru-RU" b="1" dirty="0"/>
        </a:p>
      </dgm:t>
    </dgm:pt>
    <dgm:pt modelId="{7B96BBBD-8094-449C-8476-985A9C40F268}" type="parTrans" cxnId="{624370A1-4AE2-4C18-BDA8-3A5BA3F6278A}">
      <dgm:prSet/>
      <dgm:spPr/>
      <dgm:t>
        <a:bodyPr/>
        <a:lstStyle/>
        <a:p>
          <a:endParaRPr lang="ru-RU"/>
        </a:p>
      </dgm:t>
    </dgm:pt>
    <dgm:pt modelId="{C7420548-CE09-475E-8D0F-DC5D18652238}" type="sibTrans" cxnId="{624370A1-4AE2-4C18-BDA8-3A5BA3F6278A}">
      <dgm:prSet/>
      <dgm:spPr/>
      <dgm:t>
        <a:bodyPr/>
        <a:lstStyle/>
        <a:p>
          <a:endParaRPr lang="ru-RU"/>
        </a:p>
      </dgm:t>
    </dgm:pt>
    <dgm:pt modelId="{981A2CC8-6A8A-4BE6-B0D9-7B103589BEEF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 lIns="180000"/>
        <a:lstStyle/>
        <a:p>
          <a:r>
            <a:rPr lang="ru-RU" b="0" dirty="0" smtClean="0"/>
            <a:t>Статья 22. Специальные рабочие места для трудоустройства инвалидов</a:t>
          </a:r>
          <a:endParaRPr lang="ru-RU" b="0" dirty="0"/>
        </a:p>
      </dgm:t>
    </dgm:pt>
    <dgm:pt modelId="{E97F6CD1-28BC-4148-9EEB-522B2BC72147}" type="parTrans" cxnId="{0E4307BC-5973-4485-93E8-35D2A86D26EA}">
      <dgm:prSet/>
      <dgm:spPr/>
      <dgm:t>
        <a:bodyPr/>
        <a:lstStyle/>
        <a:p>
          <a:endParaRPr lang="ru-RU"/>
        </a:p>
      </dgm:t>
    </dgm:pt>
    <dgm:pt modelId="{09030070-007C-4126-9D96-127AC243936C}" type="sibTrans" cxnId="{0E4307BC-5973-4485-93E8-35D2A86D26EA}">
      <dgm:prSet/>
      <dgm:spPr/>
      <dgm:t>
        <a:bodyPr/>
        <a:lstStyle/>
        <a:p>
          <a:endParaRPr lang="ru-RU"/>
        </a:p>
      </dgm:t>
    </dgm:pt>
    <dgm:pt modelId="{F88A7BB2-357E-4030-9315-CE715DB8813E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 lIns="180000"/>
        <a:lstStyle/>
        <a:p>
          <a:r>
            <a:rPr lang="ru-RU" b="0" dirty="0" smtClean="0"/>
            <a:t>Статья 24. Права, обязанности и ответственность работодателей в обеспечении занятости инвалидов</a:t>
          </a:r>
          <a:endParaRPr lang="ru-RU" b="0" dirty="0"/>
        </a:p>
      </dgm:t>
    </dgm:pt>
    <dgm:pt modelId="{CB6C2B65-073A-48F7-9696-79877ACE4B2A}" type="parTrans" cxnId="{7032511C-81BE-4EAF-8D77-31EB119653DD}">
      <dgm:prSet/>
      <dgm:spPr/>
      <dgm:t>
        <a:bodyPr/>
        <a:lstStyle/>
        <a:p>
          <a:endParaRPr lang="ru-RU"/>
        </a:p>
      </dgm:t>
    </dgm:pt>
    <dgm:pt modelId="{0A5C3A18-677A-4E63-943C-C57C45B80D07}" type="sibTrans" cxnId="{7032511C-81BE-4EAF-8D77-31EB119653DD}">
      <dgm:prSet/>
      <dgm:spPr/>
      <dgm:t>
        <a:bodyPr/>
        <a:lstStyle/>
        <a:p>
          <a:endParaRPr lang="ru-RU"/>
        </a:p>
      </dgm:t>
    </dgm:pt>
    <dgm:pt modelId="{A2DB038C-77E6-49AB-B282-B770B4E5E822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1000" b="1" dirty="0" smtClean="0">
              <a:solidFill>
                <a:srgbClr val="C00000"/>
              </a:solidFill>
            </a:rPr>
            <a:t>Закон Российской Федерации от </a:t>
          </a:r>
          <a:r>
            <a:rPr lang="ru-RU" sz="1000" b="1" baseline="0" dirty="0" smtClean="0">
              <a:solidFill>
                <a:srgbClr val="C00000"/>
              </a:solidFill>
            </a:rPr>
            <a:t>19.04.1991               № 1032-1 «О занятости населения в Российской Федерации</a:t>
          </a:r>
          <a:r>
            <a:rPr lang="ru-RU" sz="1000" b="1" dirty="0" smtClean="0">
              <a:solidFill>
                <a:srgbClr val="C00000"/>
              </a:solidFill>
            </a:rPr>
            <a:t>»</a:t>
          </a:r>
          <a:endParaRPr lang="ru-RU" sz="1000" b="1" dirty="0">
            <a:solidFill>
              <a:srgbClr val="C00000"/>
            </a:solidFill>
          </a:endParaRPr>
        </a:p>
      </dgm:t>
    </dgm:pt>
    <dgm:pt modelId="{B0BE67DE-8440-4732-ADF0-F27805756CCD}" type="parTrans" cxnId="{86B3C3CE-87D5-4C6C-BA97-9A971299C38F}">
      <dgm:prSet/>
      <dgm:spPr/>
      <dgm:t>
        <a:bodyPr/>
        <a:lstStyle/>
        <a:p>
          <a:endParaRPr lang="ru-RU"/>
        </a:p>
      </dgm:t>
    </dgm:pt>
    <dgm:pt modelId="{5B25A6D9-E239-428E-8EC8-A654D5494C11}" type="sibTrans" cxnId="{86B3C3CE-87D5-4C6C-BA97-9A971299C38F}">
      <dgm:prSet/>
      <dgm:spPr/>
      <dgm:t>
        <a:bodyPr/>
        <a:lstStyle/>
        <a:p>
          <a:endParaRPr lang="ru-RU"/>
        </a:p>
      </dgm:t>
    </dgm:pt>
    <dgm:pt modelId="{CFBECED3-10D1-4EB4-A779-0C83290311D4}">
      <dgm:prSet phldrT="[Текст]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 lIns="180000"/>
        <a:lstStyle/>
        <a:p>
          <a:r>
            <a:rPr lang="ru-RU" b="1" dirty="0" smtClean="0"/>
            <a:t>Статья 25. Содействие работодателей в обеспечении занятости населения </a:t>
          </a:r>
          <a:r>
            <a:rPr lang="ru-RU" b="0" dirty="0" smtClean="0"/>
            <a:t>(ежемесячное предоставление информации)</a:t>
          </a:r>
          <a:endParaRPr lang="ru-RU" b="0" dirty="0"/>
        </a:p>
      </dgm:t>
    </dgm:pt>
    <dgm:pt modelId="{1CFFA0D5-7414-4D9B-8233-F0A1D208CE8E}" type="parTrans" cxnId="{C5D3EA0A-D6D5-4113-8366-EF9F73105DFE}">
      <dgm:prSet/>
      <dgm:spPr/>
      <dgm:t>
        <a:bodyPr/>
        <a:lstStyle/>
        <a:p>
          <a:endParaRPr lang="ru-RU"/>
        </a:p>
      </dgm:t>
    </dgm:pt>
    <dgm:pt modelId="{FED69E03-19BD-4034-B47A-47A1AA2D1F1F}" type="sibTrans" cxnId="{C5D3EA0A-D6D5-4113-8366-EF9F73105DFE}">
      <dgm:prSet/>
      <dgm:spPr/>
      <dgm:t>
        <a:bodyPr/>
        <a:lstStyle/>
        <a:p>
          <a:endParaRPr lang="ru-RU"/>
        </a:p>
      </dgm:t>
    </dgm:pt>
    <dgm:pt modelId="{A2E1AE12-D6DC-4DE8-A604-3F40FA10F594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1000" b="1" dirty="0" smtClean="0">
              <a:solidFill>
                <a:srgbClr val="C00000"/>
              </a:solidFill>
            </a:rPr>
            <a:t>Закон Ненецкого автономного округа от 16.04.2014 № 14-ОЗ «О квоте для приема на работу инвалидов на территории Ненецкого автономного округа»</a:t>
          </a:r>
          <a:endParaRPr lang="ru-RU" sz="1000" b="1" dirty="0">
            <a:solidFill>
              <a:srgbClr val="C00000"/>
            </a:solidFill>
          </a:endParaRPr>
        </a:p>
      </dgm:t>
    </dgm:pt>
    <dgm:pt modelId="{30F889FD-C295-497D-910F-1F135985AD25}" type="parTrans" cxnId="{2DD4CF8B-A8C8-4ABD-B861-2DDD721A0B78}">
      <dgm:prSet/>
      <dgm:spPr/>
      <dgm:t>
        <a:bodyPr/>
        <a:lstStyle/>
        <a:p>
          <a:endParaRPr lang="ru-RU"/>
        </a:p>
      </dgm:t>
    </dgm:pt>
    <dgm:pt modelId="{8BD4D929-B82C-45CD-BF01-87C89CAE5196}" type="sibTrans" cxnId="{2DD4CF8B-A8C8-4ABD-B861-2DDD721A0B78}">
      <dgm:prSet/>
      <dgm:spPr/>
      <dgm:t>
        <a:bodyPr/>
        <a:lstStyle/>
        <a:p>
          <a:endParaRPr lang="ru-RU"/>
        </a:p>
      </dgm:t>
    </dgm:pt>
    <dgm:pt modelId="{BF7F1BF1-3A29-4C36-8803-33335D55D6CC}">
      <dgm:prSet phldrT="[Текст]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 lIns="180000"/>
        <a:lstStyle/>
        <a:p>
          <a:r>
            <a:rPr lang="ru-RU" b="1" dirty="0" smtClean="0"/>
            <a:t>Статья 1. </a:t>
          </a:r>
          <a:r>
            <a:rPr lang="ru-RU" dirty="0" smtClean="0"/>
            <a:t>Работодателям, осуществляющим деятельность на территории Ненецкого автономного округа, численность работников которых превышает 100 человек, устанавливается квота для приема на работу инвалидов в размере 3 процентов среднесписочной численности работников. </a:t>
          </a:r>
          <a:endParaRPr lang="ru-RU" dirty="0"/>
        </a:p>
      </dgm:t>
    </dgm:pt>
    <dgm:pt modelId="{A05407C2-4285-4BCA-9721-5C690C0D0122}" type="parTrans" cxnId="{16A5145B-2A03-4DA1-A008-D24ACD424368}">
      <dgm:prSet/>
      <dgm:spPr/>
      <dgm:t>
        <a:bodyPr/>
        <a:lstStyle/>
        <a:p>
          <a:endParaRPr lang="ru-RU"/>
        </a:p>
      </dgm:t>
    </dgm:pt>
    <dgm:pt modelId="{370F723A-B8A5-4CD7-A1EF-1AB13B732E42}" type="sibTrans" cxnId="{16A5145B-2A03-4DA1-A008-D24ACD424368}">
      <dgm:prSet/>
      <dgm:spPr/>
      <dgm:t>
        <a:bodyPr/>
        <a:lstStyle/>
        <a:p>
          <a:endParaRPr lang="ru-RU"/>
        </a:p>
      </dgm:t>
    </dgm:pt>
    <dgm:pt modelId="{9C4F9605-E752-4AEA-8978-FFEE9CC091E5}">
      <dgm:prSet phldrT="[Текст]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 lIns="180000"/>
        <a:lstStyle/>
        <a:p>
          <a:r>
            <a:rPr lang="ru-RU" dirty="0" smtClean="0"/>
            <a:t>Установлено минимальное количество специальных рабочих мест в пределах установленной квоты, которое поставлено в зависимость от среднесписочной численности работников</a:t>
          </a:r>
        </a:p>
      </dgm:t>
    </dgm:pt>
    <dgm:pt modelId="{AEFD43CD-8893-4C08-8E24-11648199ACBF}" type="parTrans" cxnId="{111BC33A-DA41-4F27-9212-22BC10E6EDEF}">
      <dgm:prSet/>
      <dgm:spPr/>
      <dgm:t>
        <a:bodyPr/>
        <a:lstStyle/>
        <a:p>
          <a:endParaRPr lang="ru-RU"/>
        </a:p>
      </dgm:t>
    </dgm:pt>
    <dgm:pt modelId="{979B9D1F-49DD-4285-BDC5-74DC23CE77C8}" type="sibTrans" cxnId="{111BC33A-DA41-4F27-9212-22BC10E6EDEF}">
      <dgm:prSet/>
      <dgm:spPr/>
      <dgm:t>
        <a:bodyPr/>
        <a:lstStyle/>
        <a:p>
          <a:endParaRPr lang="ru-RU"/>
        </a:p>
      </dgm:t>
    </dgm:pt>
    <dgm:pt modelId="{839861F2-3B04-4477-A699-6AF4107EDE84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1000" b="1" dirty="0" smtClean="0">
              <a:solidFill>
                <a:srgbClr val="C00000"/>
              </a:solidFill>
            </a:rPr>
            <a:t>Постановление Администрации Ненецкого автономного округа от 14.01.2016 № 2-п                          «Об утверждении Порядка реализации мероприятий по содействию трудоустройству незанятых инвалидов» </a:t>
          </a:r>
        </a:p>
      </dgm:t>
    </dgm:pt>
    <dgm:pt modelId="{29755084-1B71-4CE9-8A45-1000B75E1DCC}" type="parTrans" cxnId="{5D4B3AF8-C393-42EA-B927-6F52559AEC6D}">
      <dgm:prSet/>
      <dgm:spPr/>
      <dgm:t>
        <a:bodyPr/>
        <a:lstStyle/>
        <a:p>
          <a:endParaRPr lang="ru-RU"/>
        </a:p>
      </dgm:t>
    </dgm:pt>
    <dgm:pt modelId="{00AFCD41-4561-45A5-9DC0-A0203B369522}" type="sibTrans" cxnId="{5D4B3AF8-C393-42EA-B927-6F52559AEC6D}">
      <dgm:prSet/>
      <dgm:spPr/>
      <dgm:t>
        <a:bodyPr/>
        <a:lstStyle/>
        <a:p>
          <a:endParaRPr lang="ru-RU"/>
        </a:p>
      </dgm:t>
    </dgm:pt>
    <dgm:pt modelId="{C4CD2AED-9CF4-4027-BE20-E6ABD42E5D5D}">
      <dgm:prSet phldrT="[Текст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 lIns="180000"/>
        <a:lstStyle/>
        <a:p>
          <a:r>
            <a:rPr lang="ru-RU" sz="900" dirty="0" smtClean="0"/>
            <a:t> Порядок определяет условия и механизм предоставления юридическим лицам, индивидуальным предпринимателям финансовых средств в целях возмещения затрат, связанных с приобретением, установкой и монтажом необходимого оборудования для оснащения (оборудования) новых или дооборудования имеющихся специальных рабочих мест для инвалидов</a:t>
          </a:r>
        </a:p>
      </dgm:t>
    </dgm:pt>
    <dgm:pt modelId="{15A85E2D-FA12-4C50-A1B6-501F2C57B18D}" type="parTrans" cxnId="{32EB8949-4182-4F8B-BCD5-7BF52F136DC8}">
      <dgm:prSet/>
      <dgm:spPr/>
      <dgm:t>
        <a:bodyPr/>
        <a:lstStyle/>
        <a:p>
          <a:endParaRPr lang="ru-RU"/>
        </a:p>
      </dgm:t>
    </dgm:pt>
    <dgm:pt modelId="{052FF933-D7F5-4266-841D-196319C4C2F5}" type="sibTrans" cxnId="{32EB8949-4182-4F8B-BCD5-7BF52F136DC8}">
      <dgm:prSet/>
      <dgm:spPr/>
      <dgm:t>
        <a:bodyPr/>
        <a:lstStyle/>
        <a:p>
          <a:endParaRPr lang="ru-RU"/>
        </a:p>
      </dgm:t>
    </dgm:pt>
    <dgm:pt modelId="{76C7FAE0-DBF2-41C7-BC7B-D8A9999DF3A2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1000" b="1" dirty="0" smtClean="0">
              <a:solidFill>
                <a:srgbClr val="C00000"/>
              </a:solidFill>
            </a:rPr>
            <a:t>Постановление Администрации Ненецкого автономного округа от 19.03.2015 № 63-п «О реализации пункта 3 статьи 25 Закона Российской Федерации от 19.04.1991  № 1032-1 «О занятости населения в Российской Федерации»</a:t>
          </a:r>
        </a:p>
      </dgm:t>
    </dgm:pt>
    <dgm:pt modelId="{0B7ACB18-573A-40C1-88E0-F406AEFEA5A3}" type="parTrans" cxnId="{B0499263-17DC-4DFC-B51B-64F804FA4815}">
      <dgm:prSet/>
      <dgm:spPr/>
      <dgm:t>
        <a:bodyPr/>
        <a:lstStyle/>
        <a:p>
          <a:endParaRPr lang="ru-RU"/>
        </a:p>
      </dgm:t>
    </dgm:pt>
    <dgm:pt modelId="{D68D376D-FAC5-44FB-931F-8EB9A58CA574}" type="sibTrans" cxnId="{B0499263-17DC-4DFC-B51B-64F804FA4815}">
      <dgm:prSet/>
      <dgm:spPr/>
      <dgm:t>
        <a:bodyPr/>
        <a:lstStyle/>
        <a:p>
          <a:endParaRPr lang="ru-RU"/>
        </a:p>
      </dgm:t>
    </dgm:pt>
    <dgm:pt modelId="{D4A07EF2-6DC3-4050-8940-9642A5F72621}">
      <dgm:prSet phldrT="[Текст]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 lIns="180000"/>
        <a:lstStyle/>
        <a:p>
          <a:r>
            <a:rPr lang="ru-RU" dirty="0" smtClean="0"/>
            <a:t>Регулирует </a:t>
          </a:r>
          <a:r>
            <a:rPr lang="ru-RU" b="1" dirty="0" smtClean="0"/>
            <a:t>форму предоставления информации </a:t>
          </a:r>
          <a:r>
            <a:rPr lang="ru-RU" dirty="0" smtClean="0"/>
            <a:t>о выполнении квоты и наличии вакансий в счет квоты, а также </a:t>
          </a:r>
          <a:r>
            <a:rPr lang="ru-RU" b="1" dirty="0" smtClean="0"/>
            <a:t>сроки</a:t>
          </a:r>
          <a:r>
            <a:rPr lang="ru-RU" dirty="0" smtClean="0"/>
            <a:t> их предоставления в органы службы занятости </a:t>
          </a:r>
        </a:p>
      </dgm:t>
    </dgm:pt>
    <dgm:pt modelId="{5598BC0A-04FB-468F-9960-D7809061F13C}" type="parTrans" cxnId="{1D9F8970-9683-456D-8804-6953E8A55146}">
      <dgm:prSet/>
      <dgm:spPr/>
      <dgm:t>
        <a:bodyPr/>
        <a:lstStyle/>
        <a:p>
          <a:endParaRPr lang="ru-RU"/>
        </a:p>
      </dgm:t>
    </dgm:pt>
    <dgm:pt modelId="{2F444336-9418-459B-AF31-DBC4C3408F3F}" type="sibTrans" cxnId="{1D9F8970-9683-456D-8804-6953E8A55146}">
      <dgm:prSet/>
      <dgm:spPr/>
      <dgm:t>
        <a:bodyPr/>
        <a:lstStyle/>
        <a:p>
          <a:endParaRPr lang="ru-RU"/>
        </a:p>
      </dgm:t>
    </dgm:pt>
    <dgm:pt modelId="{517430B4-5FD2-4A5B-BF56-25084D587843}" type="pres">
      <dgm:prSet presAssocID="{19CE819C-F9F7-4314-B778-DA1E7D8870D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DB4FE3-D194-46A3-AF0B-42B6759370B2}" type="pres">
      <dgm:prSet presAssocID="{66AAA3F9-91E1-4945-A766-446B2E95C54D}" presName="linNode" presStyleCnt="0"/>
      <dgm:spPr/>
    </dgm:pt>
    <dgm:pt modelId="{5769803C-E18D-4C2B-947B-63B35B127C39}" type="pres">
      <dgm:prSet presAssocID="{66AAA3F9-91E1-4945-A766-446B2E95C54D}" presName="parentText" presStyleLbl="node1" presStyleIdx="0" presStyleCnt="7" custScaleX="91410" custScaleY="51569" custLinFactNeighborX="1182" custLinFactNeighborY="31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DE895B-1336-434D-A222-2D739EDB5093}" type="pres">
      <dgm:prSet presAssocID="{66AAA3F9-91E1-4945-A766-446B2E95C54D}" presName="descendantText" presStyleLbl="alignAccFollowNode1" presStyleIdx="0" presStyleCnt="7" custScaleX="105107" custScaleY="51994" custLinFactNeighborX="3283" custLinFactNeighborY="47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B53917-7DF7-4B2D-9F71-9465F7C92E78}" type="pres">
      <dgm:prSet presAssocID="{2AB778A3-087F-4B31-B751-A652832AD307}" presName="sp" presStyleCnt="0"/>
      <dgm:spPr/>
    </dgm:pt>
    <dgm:pt modelId="{D00446FB-1FB0-475A-B5DB-DA67CEC3155A}" type="pres">
      <dgm:prSet presAssocID="{A2E1AE12-D6DC-4DE8-A604-3F40FA10F594}" presName="linNode" presStyleCnt="0"/>
      <dgm:spPr/>
    </dgm:pt>
    <dgm:pt modelId="{659924D8-612D-4A1B-B1BA-FA0B22B74F2F}" type="pres">
      <dgm:prSet presAssocID="{A2E1AE12-D6DC-4DE8-A604-3F40FA10F594}" presName="parentText" presStyleLbl="node1" presStyleIdx="1" presStyleCnt="7" custScaleX="91410" custScaleY="46649" custLinFactNeighborX="1182" custLinFactNeighborY="91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C4D022-74D6-4844-8CF8-AF14BDFF51C3}" type="pres">
      <dgm:prSet presAssocID="{A2E1AE12-D6DC-4DE8-A604-3F40FA10F594}" presName="descendantText" presStyleLbl="alignAccFollowNode1" presStyleIdx="1" presStyleCnt="7" custScaleX="106984" custScaleY="48452" custLinFactNeighborX="3307" custLinFactNeighborY="30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376B72-A02F-4057-9412-2114D399E367}" type="pres">
      <dgm:prSet presAssocID="{8BD4D929-B82C-45CD-BF01-87C89CAE5196}" presName="sp" presStyleCnt="0"/>
      <dgm:spPr/>
    </dgm:pt>
    <dgm:pt modelId="{453D2117-3350-47EB-BF0D-7BEB440830F6}" type="pres">
      <dgm:prSet presAssocID="{A2DB038C-77E6-49AB-B282-B770B4E5E822}" presName="linNode" presStyleCnt="0"/>
      <dgm:spPr/>
    </dgm:pt>
    <dgm:pt modelId="{45183927-F51E-41B8-A99D-A30DCE532383}" type="pres">
      <dgm:prSet presAssocID="{A2DB038C-77E6-49AB-B282-B770B4E5E822}" presName="parentText" presStyleLbl="node1" presStyleIdx="2" presStyleCnt="7" custScaleX="91349" custScaleY="45147" custLinFactNeighborX="1182" custLinFactNeighborY="-185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57AF37-2920-4E65-857D-7BF3B5DA0EFD}" type="pres">
      <dgm:prSet presAssocID="{A2DB038C-77E6-49AB-B282-B770B4E5E822}" presName="descendantText" presStyleLbl="alignAccFollowNode1" presStyleIdx="2" presStyleCnt="7" custScaleX="103744" custScaleY="45939" custLinFactNeighborX="2675" custLinFactNeighborY="-7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7115D9-A114-4C9F-9EC2-E925C361C8D6}" type="pres">
      <dgm:prSet presAssocID="{5B25A6D9-E239-428E-8EC8-A654D5494C11}" presName="sp" presStyleCnt="0"/>
      <dgm:spPr/>
    </dgm:pt>
    <dgm:pt modelId="{92F1899D-0C75-48B5-B902-014856330A5F}" type="pres">
      <dgm:prSet presAssocID="{01352D4A-6CD4-496D-833D-ACF187DC36D2}" presName="linNode" presStyleCnt="0"/>
      <dgm:spPr/>
    </dgm:pt>
    <dgm:pt modelId="{48AFD66B-5235-46D7-9B09-A31B227AEED7}" type="pres">
      <dgm:prSet presAssocID="{01352D4A-6CD4-496D-833D-ACF187DC36D2}" presName="parentText" presStyleLbl="node1" presStyleIdx="3" presStyleCnt="7" custScaleX="91410" custScaleY="74303" custLinFactNeighborX="1182" custLinFactNeighborY="-312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15AB0D-CBAB-4F11-AAAC-195C57EC6D59}" type="pres">
      <dgm:prSet presAssocID="{01352D4A-6CD4-496D-833D-ACF187DC36D2}" presName="descendantText" presStyleLbl="alignAccFollowNode1" presStyleIdx="3" presStyleCnt="7" custScaleX="104455" custScaleY="676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6F20F6-DF5E-4FB8-80E5-CF6264DE8FB8}" type="pres">
      <dgm:prSet presAssocID="{F7A8AB35-A223-4E62-9E30-1AA230D6DEE2}" presName="sp" presStyleCnt="0"/>
      <dgm:spPr/>
    </dgm:pt>
    <dgm:pt modelId="{BF48DFED-0DCA-4B05-A26C-503060C9DA04}" type="pres">
      <dgm:prSet presAssocID="{9C36CE00-5066-44EE-ABA1-9F3976946F55}" presName="linNode" presStyleCnt="0"/>
      <dgm:spPr/>
    </dgm:pt>
    <dgm:pt modelId="{0998FB7C-ECB2-457D-819F-A870B0917ED9}" type="pres">
      <dgm:prSet presAssocID="{9C36CE00-5066-44EE-ABA1-9F3976946F55}" presName="parentText" presStyleLbl="node1" presStyleIdx="4" presStyleCnt="7" custScaleX="90741" custScaleY="72752" custLinFactNeighborX="1891" custLinFactNeighborY="-381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FE9F76-25E1-4CEF-A75F-07AC1A14FE66}" type="pres">
      <dgm:prSet presAssocID="{9C36CE00-5066-44EE-ABA1-9F3976946F55}" presName="descendantText" presStyleLbl="alignAccFollowNode1" presStyleIdx="4" presStyleCnt="7" custScaleX="104788" custScaleY="60548" custLinFactNeighborX="-463" custLinFactNeighborY="-22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AFF73E-63B4-467F-A1F0-74C93F5B7476}" type="pres">
      <dgm:prSet presAssocID="{E3AF205C-A2F3-438A-AE32-B6680300846A}" presName="sp" presStyleCnt="0"/>
      <dgm:spPr/>
    </dgm:pt>
    <dgm:pt modelId="{DC0C3255-84B2-4E5C-8E01-4481ED50AF90}" type="pres">
      <dgm:prSet presAssocID="{839861F2-3B04-4477-A699-6AF4107EDE84}" presName="linNode" presStyleCnt="0"/>
      <dgm:spPr/>
    </dgm:pt>
    <dgm:pt modelId="{442F7711-22D2-4C72-B8B0-EF11A379CD50}" type="pres">
      <dgm:prSet presAssocID="{839861F2-3B04-4477-A699-6AF4107EDE84}" presName="parentText" presStyleLbl="node1" presStyleIdx="5" presStyleCnt="7" custScaleX="90741" custScaleY="60270" custLinFactNeighborX="1891" custLinFactNeighborY="-55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367597-EC7F-44FC-A372-3D0B7EC2A2BA}" type="pres">
      <dgm:prSet presAssocID="{839861F2-3B04-4477-A699-6AF4107EDE84}" presName="descendantText" presStyleLbl="alignAccFollowNode1" presStyleIdx="5" presStyleCnt="7" custScaleX="104737" custScaleY="57137" custLinFactNeighborX="463" custLinFactNeighborY="-84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30A88F-01DA-45CC-BEEE-DA016639025A}" type="pres">
      <dgm:prSet presAssocID="{00AFCD41-4561-45A5-9DC0-A0203B369522}" presName="sp" presStyleCnt="0"/>
      <dgm:spPr/>
    </dgm:pt>
    <dgm:pt modelId="{2EA60716-7E2D-4A7F-9D93-E646C2373573}" type="pres">
      <dgm:prSet presAssocID="{76C7FAE0-DBF2-41C7-BC7B-D8A9999DF3A2}" presName="linNode" presStyleCnt="0"/>
      <dgm:spPr/>
    </dgm:pt>
    <dgm:pt modelId="{91CAA79F-AC9A-4388-904C-8FAF748829D3}" type="pres">
      <dgm:prSet presAssocID="{76C7FAE0-DBF2-41C7-BC7B-D8A9999DF3A2}" presName="parentText" presStyleLbl="node1" presStyleIdx="6" presStyleCnt="7" custScaleX="90740" custScaleY="73094" custLinFactNeighborX="1913" custLinFactNeighborY="-642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9890D5-8245-47F8-9E98-D25A56D93A6D}" type="pres">
      <dgm:prSet presAssocID="{76C7FAE0-DBF2-41C7-BC7B-D8A9999DF3A2}" presName="descendantText" presStyleLbl="alignAccFollowNode1" presStyleIdx="6" presStyleCnt="7" custScaleX="107047" custScaleY="60865" custLinFactNeighborX="4099" custLinFactNeighborY="-86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B3C3CE-87D5-4C6C-BA97-9A971299C38F}" srcId="{19CE819C-F9F7-4314-B778-DA1E7D8870DC}" destId="{A2DB038C-77E6-49AB-B282-B770B4E5E822}" srcOrd="2" destOrd="0" parTransId="{B0BE67DE-8440-4732-ADF0-F27805756CCD}" sibTransId="{5B25A6D9-E239-428E-8EC8-A654D5494C11}"/>
    <dgm:cxn modelId="{731574D2-8F7C-4C68-AF11-01AAAF82E3F6}" type="presOf" srcId="{76C7FAE0-DBF2-41C7-BC7B-D8A9999DF3A2}" destId="{91CAA79F-AC9A-4388-904C-8FAF748829D3}" srcOrd="0" destOrd="0" presId="urn:microsoft.com/office/officeart/2005/8/layout/vList5"/>
    <dgm:cxn modelId="{2DD4CF8B-A8C8-4ABD-B861-2DDD721A0B78}" srcId="{19CE819C-F9F7-4314-B778-DA1E7D8870DC}" destId="{A2E1AE12-D6DC-4DE8-A604-3F40FA10F594}" srcOrd="1" destOrd="0" parTransId="{30F889FD-C295-497D-910F-1F135985AD25}" sibTransId="{8BD4D929-B82C-45CD-BF01-87C89CAE5196}"/>
    <dgm:cxn modelId="{C761C286-EBFA-48C6-A0B1-BD279A2CACFE}" type="presOf" srcId="{19CE819C-F9F7-4314-B778-DA1E7D8870DC}" destId="{517430B4-5FD2-4A5B-BF56-25084D587843}" srcOrd="0" destOrd="0" presId="urn:microsoft.com/office/officeart/2005/8/layout/vList5"/>
    <dgm:cxn modelId="{7032511C-81BE-4EAF-8D77-31EB119653DD}" srcId="{66AAA3F9-91E1-4945-A766-446B2E95C54D}" destId="{F88A7BB2-357E-4030-9315-CE715DB8813E}" srcOrd="2" destOrd="0" parTransId="{CB6C2B65-073A-48F7-9696-79877ACE4B2A}" sibTransId="{0A5C3A18-677A-4E63-943C-C57C45B80D07}"/>
    <dgm:cxn modelId="{0E4307BC-5973-4485-93E8-35D2A86D26EA}" srcId="{66AAA3F9-91E1-4945-A766-446B2E95C54D}" destId="{981A2CC8-6A8A-4BE6-B0D9-7B103589BEEF}" srcOrd="1" destOrd="0" parTransId="{E97F6CD1-28BC-4148-9EEB-522B2BC72147}" sibTransId="{09030070-007C-4126-9D96-127AC243936C}"/>
    <dgm:cxn modelId="{DF4AF525-6833-4446-BB8D-A397571BC2CE}" type="presOf" srcId="{9C4F9605-E752-4AEA-8978-FFEE9CC091E5}" destId="{5FFE9F76-25E1-4CEF-A75F-07AC1A14FE66}" srcOrd="0" destOrd="0" presId="urn:microsoft.com/office/officeart/2005/8/layout/vList5"/>
    <dgm:cxn modelId="{22FFEE26-560D-4696-BDFE-D2268BD9F226}" type="presOf" srcId="{BF7F1BF1-3A29-4C36-8803-33335D55D6CC}" destId="{B9C4D022-74D6-4844-8CF8-AF14BDFF51C3}" srcOrd="0" destOrd="0" presId="urn:microsoft.com/office/officeart/2005/8/layout/vList5"/>
    <dgm:cxn modelId="{16A5145B-2A03-4DA1-A008-D24ACD424368}" srcId="{A2E1AE12-D6DC-4DE8-A604-3F40FA10F594}" destId="{BF7F1BF1-3A29-4C36-8803-33335D55D6CC}" srcOrd="0" destOrd="0" parTransId="{A05407C2-4285-4BCA-9721-5C690C0D0122}" sibTransId="{370F723A-B8A5-4CD7-A1EF-1AB13B732E42}"/>
    <dgm:cxn modelId="{59C51DC8-8CBC-43A0-9D75-4904915896EB}" type="presOf" srcId="{CFBECED3-10D1-4EB4-A779-0C83290311D4}" destId="{F357AF37-2920-4E65-857D-7BF3B5DA0EFD}" srcOrd="0" destOrd="0" presId="urn:microsoft.com/office/officeart/2005/8/layout/vList5"/>
    <dgm:cxn modelId="{995E8808-ACC1-4CB9-B6E4-A29488F82959}" type="presOf" srcId="{2B867E9D-EFB8-45C7-9EAD-98F4409D2554}" destId="{E215AB0D-CBAB-4F11-AAAC-195C57EC6D59}" srcOrd="0" destOrd="0" presId="urn:microsoft.com/office/officeart/2005/8/layout/vList5"/>
    <dgm:cxn modelId="{5B8FB2A1-1AFD-4B49-BBE6-04E439C83DD7}" type="presOf" srcId="{D4A07EF2-6DC3-4050-8940-9642A5F72621}" destId="{6F9890D5-8245-47F8-9E98-D25A56D93A6D}" srcOrd="0" destOrd="0" presId="urn:microsoft.com/office/officeart/2005/8/layout/vList5"/>
    <dgm:cxn modelId="{29E232E0-E622-49E2-918D-67A2AFFE9C79}" type="presOf" srcId="{6D933FBB-5BEA-4E5C-B0B4-BB35AC73F7BD}" destId="{03DE895B-1336-434D-A222-2D739EDB5093}" srcOrd="0" destOrd="0" presId="urn:microsoft.com/office/officeart/2005/8/layout/vList5"/>
    <dgm:cxn modelId="{A4ECE891-B032-46B1-B053-7193CAC731C8}" type="presOf" srcId="{839861F2-3B04-4477-A699-6AF4107EDE84}" destId="{442F7711-22D2-4C72-B8B0-EF11A379CD50}" srcOrd="0" destOrd="0" presId="urn:microsoft.com/office/officeart/2005/8/layout/vList5"/>
    <dgm:cxn modelId="{1BDD7205-DCBF-4371-B92D-8D14AA0ED109}" type="presOf" srcId="{C4CD2AED-9CF4-4027-BE20-E6ABD42E5D5D}" destId="{B3367597-EC7F-44FC-A372-3D0B7EC2A2BA}" srcOrd="0" destOrd="0" presId="urn:microsoft.com/office/officeart/2005/8/layout/vList5"/>
    <dgm:cxn modelId="{A7DB820A-8552-43DD-A00A-80FABE9D1E3D}" srcId="{19CE819C-F9F7-4314-B778-DA1E7D8870DC}" destId="{01352D4A-6CD4-496D-833D-ACF187DC36D2}" srcOrd="3" destOrd="0" parTransId="{01F46A30-3C35-4A5D-8C61-13E9C6AE8DE2}" sibTransId="{F7A8AB35-A223-4E62-9E30-1AA230D6DEE2}"/>
    <dgm:cxn modelId="{407E7DE7-035D-47A7-A445-7245412B4184}" type="presOf" srcId="{F88A7BB2-357E-4030-9315-CE715DB8813E}" destId="{03DE895B-1336-434D-A222-2D739EDB5093}" srcOrd="0" destOrd="2" presId="urn:microsoft.com/office/officeart/2005/8/layout/vList5"/>
    <dgm:cxn modelId="{5832ADCA-1D77-410F-8D5C-714DCCB5D990}" type="presOf" srcId="{A2DB038C-77E6-49AB-B282-B770B4E5E822}" destId="{45183927-F51E-41B8-A99D-A30DCE532383}" srcOrd="0" destOrd="0" presId="urn:microsoft.com/office/officeart/2005/8/layout/vList5"/>
    <dgm:cxn modelId="{0AB7A9AC-6CC3-4CBE-9C1C-36872E4019B0}" type="presOf" srcId="{9C36CE00-5066-44EE-ABA1-9F3976946F55}" destId="{0998FB7C-ECB2-457D-819F-A870B0917ED9}" srcOrd="0" destOrd="0" presId="urn:microsoft.com/office/officeart/2005/8/layout/vList5"/>
    <dgm:cxn modelId="{B0499263-17DC-4DFC-B51B-64F804FA4815}" srcId="{19CE819C-F9F7-4314-B778-DA1E7D8870DC}" destId="{76C7FAE0-DBF2-41C7-BC7B-D8A9999DF3A2}" srcOrd="6" destOrd="0" parTransId="{0B7ACB18-573A-40C1-88E0-F406AEFEA5A3}" sibTransId="{D68D376D-FAC5-44FB-931F-8EB9A58CA574}"/>
    <dgm:cxn modelId="{C5D3EA0A-D6D5-4113-8366-EF9F73105DFE}" srcId="{A2DB038C-77E6-49AB-B282-B770B4E5E822}" destId="{CFBECED3-10D1-4EB4-A779-0C83290311D4}" srcOrd="0" destOrd="0" parTransId="{1CFFA0D5-7414-4D9B-8233-F0A1D208CE8E}" sibTransId="{FED69E03-19BD-4034-B47A-47A1AA2D1F1F}"/>
    <dgm:cxn modelId="{75F16AC5-FE9F-4192-A930-AD9F29038566}" type="presOf" srcId="{66AAA3F9-91E1-4945-A766-446B2E95C54D}" destId="{5769803C-E18D-4C2B-947B-63B35B127C39}" srcOrd="0" destOrd="0" presId="urn:microsoft.com/office/officeart/2005/8/layout/vList5"/>
    <dgm:cxn modelId="{5D4B3AF8-C393-42EA-B927-6F52559AEC6D}" srcId="{19CE819C-F9F7-4314-B778-DA1E7D8870DC}" destId="{839861F2-3B04-4477-A699-6AF4107EDE84}" srcOrd="5" destOrd="0" parTransId="{29755084-1B71-4CE9-8A45-1000B75E1DCC}" sibTransId="{00AFCD41-4561-45A5-9DC0-A0203B369522}"/>
    <dgm:cxn modelId="{32EB8949-4182-4F8B-BCD5-7BF52F136DC8}" srcId="{839861F2-3B04-4477-A699-6AF4107EDE84}" destId="{C4CD2AED-9CF4-4027-BE20-E6ABD42E5D5D}" srcOrd="0" destOrd="0" parTransId="{15A85E2D-FA12-4C50-A1B6-501F2C57B18D}" sibTransId="{052FF933-D7F5-4266-841D-196319C4C2F5}"/>
    <dgm:cxn modelId="{04134AD1-419E-4C30-B544-6AD09FABD8E2}" srcId="{19CE819C-F9F7-4314-B778-DA1E7D8870DC}" destId="{9C36CE00-5066-44EE-ABA1-9F3976946F55}" srcOrd="4" destOrd="0" parTransId="{F5A7AB7F-432A-40E4-947D-64EF86F606DF}" sibTransId="{E3AF205C-A2F3-438A-AE32-B6680300846A}"/>
    <dgm:cxn modelId="{30437F85-1E4B-4BAA-8400-376814C2A902}" type="presOf" srcId="{01352D4A-6CD4-496D-833D-ACF187DC36D2}" destId="{48AFD66B-5235-46D7-9B09-A31B227AEED7}" srcOrd="0" destOrd="0" presId="urn:microsoft.com/office/officeart/2005/8/layout/vList5"/>
    <dgm:cxn modelId="{0C66831E-63F9-464E-B467-E5039978B3D7}" srcId="{19CE819C-F9F7-4314-B778-DA1E7D8870DC}" destId="{66AAA3F9-91E1-4945-A766-446B2E95C54D}" srcOrd="0" destOrd="0" parTransId="{1C66329E-4B89-4E32-8B1A-B774446D9F0E}" sibTransId="{2AB778A3-087F-4B31-B751-A652832AD307}"/>
    <dgm:cxn modelId="{A5EC06F9-9381-4B1F-A7F0-EE7F3A488FCB}" srcId="{66AAA3F9-91E1-4945-A766-446B2E95C54D}" destId="{6D933FBB-5BEA-4E5C-B0B4-BB35AC73F7BD}" srcOrd="0" destOrd="0" parTransId="{1450AD4C-8CE2-471A-991D-E525F0C41C71}" sibTransId="{AE6352F2-A031-43CF-9F4C-E3810309D328}"/>
    <dgm:cxn modelId="{111BC33A-DA41-4F27-9212-22BC10E6EDEF}" srcId="{9C36CE00-5066-44EE-ABA1-9F3976946F55}" destId="{9C4F9605-E752-4AEA-8978-FFEE9CC091E5}" srcOrd="0" destOrd="0" parTransId="{AEFD43CD-8893-4C08-8E24-11648199ACBF}" sibTransId="{979B9D1F-49DD-4285-BDC5-74DC23CE77C8}"/>
    <dgm:cxn modelId="{1D9F8970-9683-456D-8804-6953E8A55146}" srcId="{76C7FAE0-DBF2-41C7-BC7B-D8A9999DF3A2}" destId="{D4A07EF2-6DC3-4050-8940-9642A5F72621}" srcOrd="0" destOrd="0" parTransId="{5598BC0A-04FB-468F-9960-D7809061F13C}" sibTransId="{2F444336-9418-459B-AF31-DBC4C3408F3F}"/>
    <dgm:cxn modelId="{8969738D-1C9A-4E9E-BE2A-FBBE6A775E3D}" type="presOf" srcId="{981A2CC8-6A8A-4BE6-B0D9-7B103589BEEF}" destId="{03DE895B-1336-434D-A222-2D739EDB5093}" srcOrd="0" destOrd="1" presId="urn:microsoft.com/office/officeart/2005/8/layout/vList5"/>
    <dgm:cxn modelId="{624370A1-4AE2-4C18-BDA8-3A5BA3F6278A}" srcId="{01352D4A-6CD4-496D-833D-ACF187DC36D2}" destId="{2B867E9D-EFB8-45C7-9EAD-98F4409D2554}" srcOrd="0" destOrd="0" parTransId="{7B96BBBD-8094-449C-8476-985A9C40F268}" sibTransId="{C7420548-CE09-475E-8D0F-DC5D18652238}"/>
    <dgm:cxn modelId="{72A792A9-A671-4D88-88F1-31BF869B7528}" type="presOf" srcId="{A2E1AE12-D6DC-4DE8-A604-3F40FA10F594}" destId="{659924D8-612D-4A1B-B1BA-FA0B22B74F2F}" srcOrd="0" destOrd="0" presId="urn:microsoft.com/office/officeart/2005/8/layout/vList5"/>
    <dgm:cxn modelId="{36B9454D-41EE-4891-B555-DBC10306C7CA}" type="presParOf" srcId="{517430B4-5FD2-4A5B-BF56-25084D587843}" destId="{4FDB4FE3-D194-46A3-AF0B-42B6759370B2}" srcOrd="0" destOrd="0" presId="urn:microsoft.com/office/officeart/2005/8/layout/vList5"/>
    <dgm:cxn modelId="{52290D90-A2E1-4159-993B-19F949C75BC5}" type="presParOf" srcId="{4FDB4FE3-D194-46A3-AF0B-42B6759370B2}" destId="{5769803C-E18D-4C2B-947B-63B35B127C39}" srcOrd="0" destOrd="0" presId="urn:microsoft.com/office/officeart/2005/8/layout/vList5"/>
    <dgm:cxn modelId="{5B29371F-EA9B-439E-BC72-F05F9DE39568}" type="presParOf" srcId="{4FDB4FE3-D194-46A3-AF0B-42B6759370B2}" destId="{03DE895B-1336-434D-A222-2D739EDB5093}" srcOrd="1" destOrd="0" presId="urn:microsoft.com/office/officeart/2005/8/layout/vList5"/>
    <dgm:cxn modelId="{27B138D2-6B2E-447D-ABC1-531CF64AF605}" type="presParOf" srcId="{517430B4-5FD2-4A5B-BF56-25084D587843}" destId="{4BB53917-7DF7-4B2D-9F71-9465F7C92E78}" srcOrd="1" destOrd="0" presId="urn:microsoft.com/office/officeart/2005/8/layout/vList5"/>
    <dgm:cxn modelId="{780DC76F-7239-4BC7-8497-FB784552B8BB}" type="presParOf" srcId="{517430B4-5FD2-4A5B-BF56-25084D587843}" destId="{D00446FB-1FB0-475A-B5DB-DA67CEC3155A}" srcOrd="2" destOrd="0" presId="urn:microsoft.com/office/officeart/2005/8/layout/vList5"/>
    <dgm:cxn modelId="{7B1F070B-1AF6-4424-AE22-D661B31F8252}" type="presParOf" srcId="{D00446FB-1FB0-475A-B5DB-DA67CEC3155A}" destId="{659924D8-612D-4A1B-B1BA-FA0B22B74F2F}" srcOrd="0" destOrd="0" presId="urn:microsoft.com/office/officeart/2005/8/layout/vList5"/>
    <dgm:cxn modelId="{FF0F8351-C68F-4ED2-8BA6-304884D2963E}" type="presParOf" srcId="{D00446FB-1FB0-475A-B5DB-DA67CEC3155A}" destId="{B9C4D022-74D6-4844-8CF8-AF14BDFF51C3}" srcOrd="1" destOrd="0" presId="urn:microsoft.com/office/officeart/2005/8/layout/vList5"/>
    <dgm:cxn modelId="{9FE7D190-B046-4415-A9F8-2A6526ADAB93}" type="presParOf" srcId="{517430B4-5FD2-4A5B-BF56-25084D587843}" destId="{3C376B72-A02F-4057-9412-2114D399E367}" srcOrd="3" destOrd="0" presId="urn:microsoft.com/office/officeart/2005/8/layout/vList5"/>
    <dgm:cxn modelId="{8124AEFA-4810-4F42-B258-04B5DA22E28F}" type="presParOf" srcId="{517430B4-5FD2-4A5B-BF56-25084D587843}" destId="{453D2117-3350-47EB-BF0D-7BEB440830F6}" srcOrd="4" destOrd="0" presId="urn:microsoft.com/office/officeart/2005/8/layout/vList5"/>
    <dgm:cxn modelId="{F32A85DC-C695-4015-8B46-FB7826338BB1}" type="presParOf" srcId="{453D2117-3350-47EB-BF0D-7BEB440830F6}" destId="{45183927-F51E-41B8-A99D-A30DCE532383}" srcOrd="0" destOrd="0" presId="urn:microsoft.com/office/officeart/2005/8/layout/vList5"/>
    <dgm:cxn modelId="{29BFB59A-A1E5-4639-BEC2-4AECCD1F5FF2}" type="presParOf" srcId="{453D2117-3350-47EB-BF0D-7BEB440830F6}" destId="{F357AF37-2920-4E65-857D-7BF3B5DA0EFD}" srcOrd="1" destOrd="0" presId="urn:microsoft.com/office/officeart/2005/8/layout/vList5"/>
    <dgm:cxn modelId="{F683EFF9-A26D-426B-AFCD-1CE1B8651CD2}" type="presParOf" srcId="{517430B4-5FD2-4A5B-BF56-25084D587843}" destId="{2C7115D9-A114-4C9F-9EC2-E925C361C8D6}" srcOrd="5" destOrd="0" presId="urn:microsoft.com/office/officeart/2005/8/layout/vList5"/>
    <dgm:cxn modelId="{254CC806-965E-4236-A9BB-784F8C3FA49F}" type="presParOf" srcId="{517430B4-5FD2-4A5B-BF56-25084D587843}" destId="{92F1899D-0C75-48B5-B902-014856330A5F}" srcOrd="6" destOrd="0" presId="urn:microsoft.com/office/officeart/2005/8/layout/vList5"/>
    <dgm:cxn modelId="{DB551E2E-2BD6-4F37-B297-81417FAE4605}" type="presParOf" srcId="{92F1899D-0C75-48B5-B902-014856330A5F}" destId="{48AFD66B-5235-46D7-9B09-A31B227AEED7}" srcOrd="0" destOrd="0" presId="urn:microsoft.com/office/officeart/2005/8/layout/vList5"/>
    <dgm:cxn modelId="{DFB955E6-26A9-487C-93BD-B0D0657406D1}" type="presParOf" srcId="{92F1899D-0C75-48B5-B902-014856330A5F}" destId="{E215AB0D-CBAB-4F11-AAAC-195C57EC6D59}" srcOrd="1" destOrd="0" presId="urn:microsoft.com/office/officeart/2005/8/layout/vList5"/>
    <dgm:cxn modelId="{5700933D-08D7-4F0A-AD6B-23EDB941A196}" type="presParOf" srcId="{517430B4-5FD2-4A5B-BF56-25084D587843}" destId="{EA6F20F6-DF5E-4FB8-80E5-CF6264DE8FB8}" srcOrd="7" destOrd="0" presId="urn:microsoft.com/office/officeart/2005/8/layout/vList5"/>
    <dgm:cxn modelId="{CE28BECA-8BF5-4E39-9725-E693C641A5DA}" type="presParOf" srcId="{517430B4-5FD2-4A5B-BF56-25084D587843}" destId="{BF48DFED-0DCA-4B05-A26C-503060C9DA04}" srcOrd="8" destOrd="0" presId="urn:microsoft.com/office/officeart/2005/8/layout/vList5"/>
    <dgm:cxn modelId="{03D8A338-F035-4424-ACB6-CD4398899F71}" type="presParOf" srcId="{BF48DFED-0DCA-4B05-A26C-503060C9DA04}" destId="{0998FB7C-ECB2-457D-819F-A870B0917ED9}" srcOrd="0" destOrd="0" presId="urn:microsoft.com/office/officeart/2005/8/layout/vList5"/>
    <dgm:cxn modelId="{43A35ADF-9D0E-482E-8802-05B3E35EDB23}" type="presParOf" srcId="{BF48DFED-0DCA-4B05-A26C-503060C9DA04}" destId="{5FFE9F76-25E1-4CEF-A75F-07AC1A14FE66}" srcOrd="1" destOrd="0" presId="urn:microsoft.com/office/officeart/2005/8/layout/vList5"/>
    <dgm:cxn modelId="{2D06AC6A-DE5C-4D30-B1C8-F72BC61CAC44}" type="presParOf" srcId="{517430B4-5FD2-4A5B-BF56-25084D587843}" destId="{EBAFF73E-63B4-467F-A1F0-74C93F5B7476}" srcOrd="9" destOrd="0" presId="urn:microsoft.com/office/officeart/2005/8/layout/vList5"/>
    <dgm:cxn modelId="{AD70DE37-1D97-4178-9E26-CE75916A2876}" type="presParOf" srcId="{517430B4-5FD2-4A5B-BF56-25084D587843}" destId="{DC0C3255-84B2-4E5C-8E01-4481ED50AF90}" srcOrd="10" destOrd="0" presId="urn:microsoft.com/office/officeart/2005/8/layout/vList5"/>
    <dgm:cxn modelId="{FB9B7F53-7E45-453E-B11F-4869812ED9D5}" type="presParOf" srcId="{DC0C3255-84B2-4E5C-8E01-4481ED50AF90}" destId="{442F7711-22D2-4C72-B8B0-EF11A379CD50}" srcOrd="0" destOrd="0" presId="urn:microsoft.com/office/officeart/2005/8/layout/vList5"/>
    <dgm:cxn modelId="{1F24DBB8-FD24-47A5-B1B0-A8FC78893F55}" type="presParOf" srcId="{DC0C3255-84B2-4E5C-8E01-4481ED50AF90}" destId="{B3367597-EC7F-44FC-A372-3D0B7EC2A2BA}" srcOrd="1" destOrd="0" presId="urn:microsoft.com/office/officeart/2005/8/layout/vList5"/>
    <dgm:cxn modelId="{D50E8776-08E9-43E3-B693-0573255E5146}" type="presParOf" srcId="{517430B4-5FD2-4A5B-BF56-25084D587843}" destId="{EB30A88F-01DA-45CC-BEEE-DA016639025A}" srcOrd="11" destOrd="0" presId="urn:microsoft.com/office/officeart/2005/8/layout/vList5"/>
    <dgm:cxn modelId="{BBCB692C-49D6-4431-94D9-BC7D7E6FC9E0}" type="presParOf" srcId="{517430B4-5FD2-4A5B-BF56-25084D587843}" destId="{2EA60716-7E2D-4A7F-9D93-E646C2373573}" srcOrd="12" destOrd="0" presId="urn:microsoft.com/office/officeart/2005/8/layout/vList5"/>
    <dgm:cxn modelId="{45272099-15C2-4E5C-8C7D-2E8970777980}" type="presParOf" srcId="{2EA60716-7E2D-4A7F-9D93-E646C2373573}" destId="{91CAA79F-AC9A-4388-904C-8FAF748829D3}" srcOrd="0" destOrd="0" presId="urn:microsoft.com/office/officeart/2005/8/layout/vList5"/>
    <dgm:cxn modelId="{B17CA562-7529-4104-9561-5613B9AEA821}" type="presParOf" srcId="{2EA60716-7E2D-4A7F-9D93-E646C2373573}" destId="{6F9890D5-8245-47F8-9E98-D25A56D93A6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D9B34F-5C95-4032-975B-64DBBCE614E8}" type="doc">
      <dgm:prSet loTypeId="urn:microsoft.com/office/officeart/2005/8/layout/vList4#6" loCatId="list" qsTypeId="urn:microsoft.com/office/officeart/2005/8/quickstyle/simple5" qsCatId="simple" csTypeId="urn:microsoft.com/office/officeart/2005/8/colors/accent1_2" csCatId="accent1" phldr="1"/>
      <dgm:spPr/>
    </dgm:pt>
    <dgm:pt modelId="{48A21E38-FF25-4C03-99EE-52F86173022E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ru-RU" sz="1400" dirty="0" smtClean="0">
              <a:solidFill>
                <a:schemeClr val="tx1"/>
              </a:solidFill>
            </a:rPr>
            <a:t>информирование юридических лиц, индивидуальных предпринимателей по вопросам соблюдения обязательных требований в области квотирования рабочих мест для приема на работу инвалидов</a:t>
          </a:r>
          <a:endParaRPr lang="ru-RU" sz="1400" dirty="0">
            <a:solidFill>
              <a:schemeClr val="tx1"/>
            </a:solidFill>
          </a:endParaRPr>
        </a:p>
      </dgm:t>
    </dgm:pt>
    <dgm:pt modelId="{40B62E75-7BA7-4B60-A7B5-DD95EC74A0EE}" type="parTrans" cxnId="{75261988-C5DF-457F-A493-8220149F1BC8}">
      <dgm:prSet/>
      <dgm:spPr/>
      <dgm:t>
        <a:bodyPr/>
        <a:lstStyle/>
        <a:p>
          <a:endParaRPr lang="ru-RU"/>
        </a:p>
      </dgm:t>
    </dgm:pt>
    <dgm:pt modelId="{6FEF698A-6C9B-498D-BCAB-AAB378F2B310}" type="sibTrans" cxnId="{75261988-C5DF-457F-A493-8220149F1BC8}">
      <dgm:prSet/>
      <dgm:spPr/>
      <dgm:t>
        <a:bodyPr/>
        <a:lstStyle/>
        <a:p>
          <a:endParaRPr lang="ru-RU"/>
        </a:p>
      </dgm:t>
    </dgm:pt>
    <dgm:pt modelId="{0384730D-7822-4B8E-89C0-23443A80B1C5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ru-RU" sz="1400" dirty="0" smtClean="0">
              <a:solidFill>
                <a:schemeClr val="tx1"/>
              </a:solidFill>
            </a:rPr>
            <a:t>обобщение практики по проведению плановых проверок юридических лиц и индивидуальных предпринимателей в рамках регионального государственного контроля (надзора)</a:t>
          </a:r>
          <a:endParaRPr lang="ru-RU" sz="1400" dirty="0">
            <a:solidFill>
              <a:schemeClr val="tx1"/>
            </a:solidFill>
          </a:endParaRPr>
        </a:p>
      </dgm:t>
    </dgm:pt>
    <dgm:pt modelId="{AD77EB97-B67C-4EC3-B9C8-A9BB5F7A1459}" type="parTrans" cxnId="{A4812020-9677-4B59-99A8-6152E43FB77B}">
      <dgm:prSet/>
      <dgm:spPr/>
      <dgm:t>
        <a:bodyPr/>
        <a:lstStyle/>
        <a:p>
          <a:endParaRPr lang="ru-RU"/>
        </a:p>
      </dgm:t>
    </dgm:pt>
    <dgm:pt modelId="{23B020F2-20CE-4262-A1EC-0AC6AF7D766B}" type="sibTrans" cxnId="{A4812020-9677-4B59-99A8-6152E43FB77B}">
      <dgm:prSet/>
      <dgm:spPr/>
      <dgm:t>
        <a:bodyPr/>
        <a:lstStyle/>
        <a:p>
          <a:endParaRPr lang="ru-RU"/>
        </a:p>
      </dgm:t>
    </dgm:pt>
    <dgm:pt modelId="{5E6E4896-9BA8-49F1-8FA9-A36D32711B3A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ru-RU" sz="1400" dirty="0" smtClean="0">
              <a:solidFill>
                <a:schemeClr val="tx1"/>
              </a:solidFill>
            </a:rPr>
            <a:t>размещение на официальном сайте Департамента здравоохранения, труда и социальной защиты населения Ненецкого автономного округа (</a:t>
          </a:r>
          <a:r>
            <a:rPr lang="en-US" sz="1400" dirty="0" smtClean="0">
              <a:solidFill>
                <a:schemeClr val="tx1"/>
              </a:solidFill>
              <a:hlinkClick xmlns:r="http://schemas.openxmlformats.org/officeDocument/2006/relationships" r:id="rId1"/>
            </a:rPr>
            <a:t>http://medsoc.adm-nao.ru/</a:t>
          </a:r>
          <a:r>
            <a:rPr lang="ru-RU" sz="1400" dirty="0" smtClean="0">
              <a:solidFill>
                <a:schemeClr val="tx1"/>
              </a:solidFill>
            </a:rPr>
            <a:t>) перечня нормативных правовых актов или их отдельных частей, содержащих обязательные требования</a:t>
          </a:r>
          <a:endParaRPr lang="ru-RU" sz="1400" dirty="0">
            <a:solidFill>
              <a:schemeClr val="tx1"/>
            </a:solidFill>
          </a:endParaRPr>
        </a:p>
      </dgm:t>
    </dgm:pt>
    <dgm:pt modelId="{0A20B142-DEA8-4342-AB4D-268951E316B7}" type="sibTrans" cxnId="{A375DF02-A0B5-491B-B6ED-5ECE019F4B03}">
      <dgm:prSet/>
      <dgm:spPr/>
      <dgm:t>
        <a:bodyPr/>
        <a:lstStyle/>
        <a:p>
          <a:endParaRPr lang="ru-RU"/>
        </a:p>
      </dgm:t>
    </dgm:pt>
    <dgm:pt modelId="{FBEF3719-1971-4A9B-B852-EFA121D8FA68}" type="parTrans" cxnId="{A375DF02-A0B5-491B-B6ED-5ECE019F4B03}">
      <dgm:prSet/>
      <dgm:spPr/>
      <dgm:t>
        <a:bodyPr/>
        <a:lstStyle/>
        <a:p>
          <a:endParaRPr lang="ru-RU"/>
        </a:p>
      </dgm:t>
    </dgm:pt>
    <dgm:pt modelId="{030D0FB7-2FAA-419F-8EE6-4385195CA675}" type="pres">
      <dgm:prSet presAssocID="{17D9B34F-5C95-4032-975B-64DBBCE614E8}" presName="linear" presStyleCnt="0">
        <dgm:presLayoutVars>
          <dgm:dir/>
          <dgm:resizeHandles val="exact"/>
        </dgm:presLayoutVars>
      </dgm:prSet>
      <dgm:spPr/>
    </dgm:pt>
    <dgm:pt modelId="{F0CB1987-FBEF-4A93-8D42-38C94E24B455}" type="pres">
      <dgm:prSet presAssocID="{5E6E4896-9BA8-49F1-8FA9-A36D32711B3A}" presName="comp" presStyleCnt="0"/>
      <dgm:spPr/>
    </dgm:pt>
    <dgm:pt modelId="{01090EB5-C4BB-4666-94A3-9FECF6E0D375}" type="pres">
      <dgm:prSet presAssocID="{5E6E4896-9BA8-49F1-8FA9-A36D32711B3A}" presName="box" presStyleLbl="node1" presStyleIdx="0" presStyleCnt="3" custScaleY="112529" custLinFactNeighborX="0" custLinFactNeighborY="1503"/>
      <dgm:spPr/>
      <dgm:t>
        <a:bodyPr/>
        <a:lstStyle/>
        <a:p>
          <a:endParaRPr lang="ru-RU"/>
        </a:p>
      </dgm:t>
    </dgm:pt>
    <dgm:pt modelId="{2A3599A9-6958-4145-8C00-0D3447E52D3A}" type="pres">
      <dgm:prSet presAssocID="{5E6E4896-9BA8-49F1-8FA9-A36D32711B3A}" presName="img" presStyleLbl="fgImgPlace1" presStyleIdx="0" presStyleCnt="3" custScaleY="122025" custLinFactNeighborX="281" custLinFactNeighborY="-1487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accent1">
              <a:lumMod val="50000"/>
            </a:schemeClr>
          </a:solidFill>
        </a:ln>
      </dgm:spPr>
    </dgm:pt>
    <dgm:pt modelId="{CF742825-0621-4BCA-8F2C-CFC9C0F5F813}" type="pres">
      <dgm:prSet presAssocID="{5E6E4896-9BA8-49F1-8FA9-A36D32711B3A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D8369C-335D-469C-B371-A9CE957106C4}" type="pres">
      <dgm:prSet presAssocID="{0A20B142-DEA8-4342-AB4D-268951E316B7}" presName="spacer" presStyleCnt="0"/>
      <dgm:spPr/>
    </dgm:pt>
    <dgm:pt modelId="{6A8C07DF-9E45-428C-8B8B-A0B5878FB32A}" type="pres">
      <dgm:prSet presAssocID="{48A21E38-FF25-4C03-99EE-52F86173022E}" presName="comp" presStyleCnt="0"/>
      <dgm:spPr/>
    </dgm:pt>
    <dgm:pt modelId="{E1BDE0C0-867C-4CEA-991F-3ECD151E496D}" type="pres">
      <dgm:prSet presAssocID="{48A21E38-FF25-4C03-99EE-52F86173022E}" presName="box" presStyleLbl="node1" presStyleIdx="1" presStyleCnt="3" custLinFactNeighborY="225"/>
      <dgm:spPr/>
      <dgm:t>
        <a:bodyPr/>
        <a:lstStyle/>
        <a:p>
          <a:endParaRPr lang="ru-RU"/>
        </a:p>
      </dgm:t>
    </dgm:pt>
    <dgm:pt modelId="{C6C483F9-DB59-4F9F-8F9B-2E4888281C76}" type="pres">
      <dgm:prSet presAssocID="{48A21E38-FF25-4C03-99EE-52F86173022E}" presName="img" presStyleLbl="fgImgPlace1" presStyleIdx="1" presStyleCnt="3" custScaleY="114884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chemeClr val="accent1">
              <a:lumMod val="50000"/>
            </a:schemeClr>
          </a:solidFill>
        </a:ln>
      </dgm:spPr>
    </dgm:pt>
    <dgm:pt modelId="{5CC28914-63B3-4754-99BD-1A69BA2616F3}" type="pres">
      <dgm:prSet presAssocID="{48A21E38-FF25-4C03-99EE-52F86173022E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B32814-0CF1-40CF-9FBC-D4A60438D022}" type="pres">
      <dgm:prSet presAssocID="{6FEF698A-6C9B-498D-BCAB-AAB378F2B310}" presName="spacer" presStyleCnt="0"/>
      <dgm:spPr/>
    </dgm:pt>
    <dgm:pt modelId="{128E77F9-DA1F-43EB-B121-305550334009}" type="pres">
      <dgm:prSet presAssocID="{0384730D-7822-4B8E-89C0-23443A80B1C5}" presName="comp" presStyleCnt="0"/>
      <dgm:spPr/>
    </dgm:pt>
    <dgm:pt modelId="{8C42D6D9-94B1-4163-90D8-A5BC0C202168}" type="pres">
      <dgm:prSet presAssocID="{0384730D-7822-4B8E-89C0-23443A80B1C5}" presName="box" presStyleLbl="node1" presStyleIdx="2" presStyleCnt="3" custLinFactNeighborY="11417"/>
      <dgm:spPr/>
      <dgm:t>
        <a:bodyPr/>
        <a:lstStyle/>
        <a:p>
          <a:endParaRPr lang="ru-RU"/>
        </a:p>
      </dgm:t>
    </dgm:pt>
    <dgm:pt modelId="{8A2B098F-C5F4-4034-8B62-7A4CD39B5F78}" type="pres">
      <dgm:prSet presAssocID="{0384730D-7822-4B8E-89C0-23443A80B1C5}" presName="img" presStyleLbl="fgImgPlace1" presStyleIdx="2" presStyleCnt="3" custScaleX="101225" custScaleY="114324" custLinFactNeighborX="-780" custLinFactNeighborY="1521"/>
      <dgm:spPr>
        <a:blipFill rotWithShape="0">
          <a:blip xmlns:r="http://schemas.openxmlformats.org/officeDocument/2006/relationships" r:embed="rId4"/>
          <a:stretch>
            <a:fillRect/>
          </a:stretch>
        </a:blipFill>
        <a:ln>
          <a:solidFill>
            <a:schemeClr val="accent1">
              <a:lumMod val="50000"/>
            </a:schemeClr>
          </a:solidFill>
        </a:ln>
      </dgm:spPr>
    </dgm:pt>
    <dgm:pt modelId="{2EAA6782-E85B-4BA6-8884-3A6F0193986B}" type="pres">
      <dgm:prSet presAssocID="{0384730D-7822-4B8E-89C0-23443A80B1C5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0CA79E-B424-4681-9F28-A2E259578485}" type="presOf" srcId="{48A21E38-FF25-4C03-99EE-52F86173022E}" destId="{E1BDE0C0-867C-4CEA-991F-3ECD151E496D}" srcOrd="0" destOrd="0" presId="urn:microsoft.com/office/officeart/2005/8/layout/vList4#6"/>
    <dgm:cxn modelId="{7177DB17-E5FA-4822-A5D5-B78219589D9B}" type="presOf" srcId="{17D9B34F-5C95-4032-975B-64DBBCE614E8}" destId="{030D0FB7-2FAA-419F-8EE6-4385195CA675}" srcOrd="0" destOrd="0" presId="urn:microsoft.com/office/officeart/2005/8/layout/vList4#6"/>
    <dgm:cxn modelId="{1B392F94-5B12-4C55-87CA-DFAE4438AB46}" type="presOf" srcId="{5E6E4896-9BA8-49F1-8FA9-A36D32711B3A}" destId="{01090EB5-C4BB-4666-94A3-9FECF6E0D375}" srcOrd="0" destOrd="0" presId="urn:microsoft.com/office/officeart/2005/8/layout/vList4#6"/>
    <dgm:cxn modelId="{5828572E-B413-4B7A-8E06-EC94F0008A08}" type="presOf" srcId="{5E6E4896-9BA8-49F1-8FA9-A36D32711B3A}" destId="{CF742825-0621-4BCA-8F2C-CFC9C0F5F813}" srcOrd="1" destOrd="0" presId="urn:microsoft.com/office/officeart/2005/8/layout/vList4#6"/>
    <dgm:cxn modelId="{75261988-C5DF-457F-A493-8220149F1BC8}" srcId="{17D9B34F-5C95-4032-975B-64DBBCE614E8}" destId="{48A21E38-FF25-4C03-99EE-52F86173022E}" srcOrd="1" destOrd="0" parTransId="{40B62E75-7BA7-4B60-A7B5-DD95EC74A0EE}" sibTransId="{6FEF698A-6C9B-498D-BCAB-AAB378F2B310}"/>
    <dgm:cxn modelId="{A4812020-9677-4B59-99A8-6152E43FB77B}" srcId="{17D9B34F-5C95-4032-975B-64DBBCE614E8}" destId="{0384730D-7822-4B8E-89C0-23443A80B1C5}" srcOrd="2" destOrd="0" parTransId="{AD77EB97-B67C-4EC3-B9C8-A9BB5F7A1459}" sibTransId="{23B020F2-20CE-4262-A1EC-0AC6AF7D766B}"/>
    <dgm:cxn modelId="{A375DF02-A0B5-491B-B6ED-5ECE019F4B03}" srcId="{17D9B34F-5C95-4032-975B-64DBBCE614E8}" destId="{5E6E4896-9BA8-49F1-8FA9-A36D32711B3A}" srcOrd="0" destOrd="0" parTransId="{FBEF3719-1971-4A9B-B852-EFA121D8FA68}" sibTransId="{0A20B142-DEA8-4342-AB4D-268951E316B7}"/>
    <dgm:cxn modelId="{6E08F423-41A7-4969-B7BD-9A46FDE3728E}" type="presOf" srcId="{48A21E38-FF25-4C03-99EE-52F86173022E}" destId="{5CC28914-63B3-4754-99BD-1A69BA2616F3}" srcOrd="1" destOrd="0" presId="urn:microsoft.com/office/officeart/2005/8/layout/vList4#6"/>
    <dgm:cxn modelId="{B0B28453-F2EA-4F0B-B8A5-3FE553362275}" type="presOf" srcId="{0384730D-7822-4B8E-89C0-23443A80B1C5}" destId="{2EAA6782-E85B-4BA6-8884-3A6F0193986B}" srcOrd="1" destOrd="0" presId="urn:microsoft.com/office/officeart/2005/8/layout/vList4#6"/>
    <dgm:cxn modelId="{F35C8418-54C9-47C4-9AB6-485F5EC6AA35}" type="presOf" srcId="{0384730D-7822-4B8E-89C0-23443A80B1C5}" destId="{8C42D6D9-94B1-4163-90D8-A5BC0C202168}" srcOrd="0" destOrd="0" presId="urn:microsoft.com/office/officeart/2005/8/layout/vList4#6"/>
    <dgm:cxn modelId="{1285F6A3-1DA3-4D2F-8EFA-0B4D4B4F9B06}" type="presParOf" srcId="{030D0FB7-2FAA-419F-8EE6-4385195CA675}" destId="{F0CB1987-FBEF-4A93-8D42-38C94E24B455}" srcOrd="0" destOrd="0" presId="urn:microsoft.com/office/officeart/2005/8/layout/vList4#6"/>
    <dgm:cxn modelId="{F1C1423B-ADD7-466F-B3D4-A6A7728C592A}" type="presParOf" srcId="{F0CB1987-FBEF-4A93-8D42-38C94E24B455}" destId="{01090EB5-C4BB-4666-94A3-9FECF6E0D375}" srcOrd="0" destOrd="0" presId="urn:microsoft.com/office/officeart/2005/8/layout/vList4#6"/>
    <dgm:cxn modelId="{D9ACA5A1-1B3E-46B7-9851-29D35C405D55}" type="presParOf" srcId="{F0CB1987-FBEF-4A93-8D42-38C94E24B455}" destId="{2A3599A9-6958-4145-8C00-0D3447E52D3A}" srcOrd="1" destOrd="0" presId="urn:microsoft.com/office/officeart/2005/8/layout/vList4#6"/>
    <dgm:cxn modelId="{9E76E654-1AE1-4CFA-A968-16D93B9C353B}" type="presParOf" srcId="{F0CB1987-FBEF-4A93-8D42-38C94E24B455}" destId="{CF742825-0621-4BCA-8F2C-CFC9C0F5F813}" srcOrd="2" destOrd="0" presId="urn:microsoft.com/office/officeart/2005/8/layout/vList4#6"/>
    <dgm:cxn modelId="{DB40ED99-E989-4E22-80FE-C31F8B1CCD5C}" type="presParOf" srcId="{030D0FB7-2FAA-419F-8EE6-4385195CA675}" destId="{E3D8369C-335D-469C-B371-A9CE957106C4}" srcOrd="1" destOrd="0" presId="urn:microsoft.com/office/officeart/2005/8/layout/vList4#6"/>
    <dgm:cxn modelId="{7571B3CF-C4DD-49A3-A6F4-76AB311E05CD}" type="presParOf" srcId="{030D0FB7-2FAA-419F-8EE6-4385195CA675}" destId="{6A8C07DF-9E45-428C-8B8B-A0B5878FB32A}" srcOrd="2" destOrd="0" presId="urn:microsoft.com/office/officeart/2005/8/layout/vList4#6"/>
    <dgm:cxn modelId="{82D7B4F8-7BD9-4EF7-8B07-5898767E66DD}" type="presParOf" srcId="{6A8C07DF-9E45-428C-8B8B-A0B5878FB32A}" destId="{E1BDE0C0-867C-4CEA-991F-3ECD151E496D}" srcOrd="0" destOrd="0" presId="urn:microsoft.com/office/officeart/2005/8/layout/vList4#6"/>
    <dgm:cxn modelId="{0887B427-28DC-493C-91A0-B4176DF04D92}" type="presParOf" srcId="{6A8C07DF-9E45-428C-8B8B-A0B5878FB32A}" destId="{C6C483F9-DB59-4F9F-8F9B-2E4888281C76}" srcOrd="1" destOrd="0" presId="urn:microsoft.com/office/officeart/2005/8/layout/vList4#6"/>
    <dgm:cxn modelId="{7C8AFE76-7CAA-4A23-AC36-ED49792A28CB}" type="presParOf" srcId="{6A8C07DF-9E45-428C-8B8B-A0B5878FB32A}" destId="{5CC28914-63B3-4754-99BD-1A69BA2616F3}" srcOrd="2" destOrd="0" presId="urn:microsoft.com/office/officeart/2005/8/layout/vList4#6"/>
    <dgm:cxn modelId="{AB4FA1A6-6672-4DB2-82B6-9C7AD78123CE}" type="presParOf" srcId="{030D0FB7-2FAA-419F-8EE6-4385195CA675}" destId="{B6B32814-0CF1-40CF-9FBC-D4A60438D022}" srcOrd="3" destOrd="0" presId="urn:microsoft.com/office/officeart/2005/8/layout/vList4#6"/>
    <dgm:cxn modelId="{E05A5D27-F8C0-4554-9B48-F5E67BC93922}" type="presParOf" srcId="{030D0FB7-2FAA-419F-8EE6-4385195CA675}" destId="{128E77F9-DA1F-43EB-B121-305550334009}" srcOrd="4" destOrd="0" presId="urn:microsoft.com/office/officeart/2005/8/layout/vList4#6"/>
    <dgm:cxn modelId="{F43D3C51-C240-48FE-822D-D09B45A6A201}" type="presParOf" srcId="{128E77F9-DA1F-43EB-B121-305550334009}" destId="{8C42D6D9-94B1-4163-90D8-A5BC0C202168}" srcOrd="0" destOrd="0" presId="urn:microsoft.com/office/officeart/2005/8/layout/vList4#6"/>
    <dgm:cxn modelId="{358CD5E6-A82F-4B0D-BFD1-95954C1B8D6D}" type="presParOf" srcId="{128E77F9-DA1F-43EB-B121-305550334009}" destId="{8A2B098F-C5F4-4034-8B62-7A4CD39B5F78}" srcOrd="1" destOrd="0" presId="urn:microsoft.com/office/officeart/2005/8/layout/vList4#6"/>
    <dgm:cxn modelId="{9D2402F8-4692-439C-B5E3-93EF60000F9D}" type="presParOf" srcId="{128E77F9-DA1F-43EB-B121-305550334009}" destId="{2EAA6782-E85B-4BA6-8884-3A6F0193986B}" srcOrd="2" destOrd="0" presId="urn:microsoft.com/office/officeart/2005/8/layout/vList4#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DE895B-1336-434D-A222-2D739EDB5093}">
      <dsp:nvSpPr>
        <dsp:cNvPr id="0" name=""/>
        <dsp:cNvSpPr/>
      </dsp:nvSpPr>
      <dsp:spPr>
        <a:xfrm rot="5400000">
          <a:off x="5627839" y="-2607442"/>
          <a:ext cx="511967" cy="5946321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000" tIns="17145" rIns="34290" bIns="1714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0" kern="1200" dirty="0" smtClean="0"/>
            <a:t>Статья 21. Установление квоты для приема на работу инвалидов</a:t>
          </a:r>
          <a:endParaRPr lang="ru-RU" sz="900" b="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0" kern="1200" dirty="0" smtClean="0"/>
            <a:t>Статья 22. Специальные рабочие места для трудоустройства инвалидов</a:t>
          </a:r>
          <a:endParaRPr lang="ru-RU" sz="900" b="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0" kern="1200" dirty="0" smtClean="0"/>
            <a:t>Статья 24. Права, обязанности и ответственность работодателей в обеспечении занятости инвалидов</a:t>
          </a:r>
          <a:endParaRPr lang="ru-RU" sz="900" b="0" kern="1200" dirty="0"/>
        </a:p>
      </dsp:txBody>
      <dsp:txXfrm rot="-5400000">
        <a:off x="2910662" y="134727"/>
        <a:ext cx="5921329" cy="461983"/>
      </dsp:txXfrm>
    </dsp:sp>
    <dsp:sp modelId="{5769803C-E18D-4C2B-947B-63B35B127C39}">
      <dsp:nvSpPr>
        <dsp:cNvPr id="0" name=""/>
        <dsp:cNvSpPr/>
      </dsp:nvSpPr>
      <dsp:spPr>
        <a:xfrm>
          <a:off x="67253" y="41072"/>
          <a:ext cx="2908928" cy="634728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C00000"/>
              </a:solidFill>
            </a:rPr>
            <a:t>Федеральный закон от 24.11.1995 № 181-ФЗ  «О социальной защите инвалидов в Российской Федерации»</a:t>
          </a:r>
          <a:endParaRPr lang="ru-RU" sz="1000" b="1" kern="1200" dirty="0">
            <a:solidFill>
              <a:srgbClr val="C00000"/>
            </a:solidFill>
          </a:endParaRPr>
        </a:p>
      </dsp:txBody>
      <dsp:txXfrm>
        <a:off x="98238" y="72057"/>
        <a:ext cx="2846958" cy="572758"/>
      </dsp:txXfrm>
    </dsp:sp>
    <dsp:sp modelId="{B9C4D022-74D6-4844-8CF8-AF14BDFF51C3}">
      <dsp:nvSpPr>
        <dsp:cNvPr id="0" name=""/>
        <dsp:cNvSpPr/>
      </dsp:nvSpPr>
      <dsp:spPr>
        <a:xfrm rot="5400000">
          <a:off x="5627716" y="-1975800"/>
          <a:ext cx="477090" cy="5981444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000" tIns="17145" rIns="34290" bIns="1714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1" kern="1200" dirty="0" smtClean="0"/>
            <a:t>Статья 1. </a:t>
          </a:r>
          <a:r>
            <a:rPr lang="ru-RU" sz="900" kern="1200" dirty="0" smtClean="0"/>
            <a:t>Работодателям, осуществляющим деятельность на территории Ненецкого автономного округа, численность работников которых превышает 100 человек, устанавливается квота для приема на работу инвалидов в размере 3 процентов среднесписочной численности работников. </a:t>
          </a:r>
          <a:endParaRPr lang="ru-RU" sz="900" kern="1200" dirty="0"/>
        </a:p>
      </dsp:txBody>
      <dsp:txXfrm rot="-5400000">
        <a:off x="2875539" y="799667"/>
        <a:ext cx="5958154" cy="430510"/>
      </dsp:txXfrm>
    </dsp:sp>
    <dsp:sp modelId="{659924D8-612D-4A1B-B1BA-FA0B22B74F2F}">
      <dsp:nvSpPr>
        <dsp:cNvPr id="0" name=""/>
        <dsp:cNvSpPr/>
      </dsp:nvSpPr>
      <dsp:spPr>
        <a:xfrm>
          <a:off x="66468" y="709526"/>
          <a:ext cx="2874772" cy="574171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C00000"/>
              </a:solidFill>
            </a:rPr>
            <a:t>Закон Ненецкого автономного округа от 16.04.2014 № 14-ОЗ «О квоте для приема на работу инвалидов на территории Ненецкого автономного округа»</a:t>
          </a:r>
          <a:endParaRPr lang="ru-RU" sz="1000" b="1" kern="1200" dirty="0">
            <a:solidFill>
              <a:srgbClr val="C00000"/>
            </a:solidFill>
          </a:endParaRPr>
        </a:p>
      </dsp:txBody>
      <dsp:txXfrm>
        <a:off x="94497" y="737555"/>
        <a:ext cx="2818714" cy="518113"/>
      </dsp:txXfrm>
    </dsp:sp>
    <dsp:sp modelId="{F357AF37-2920-4E65-857D-7BF3B5DA0EFD}">
      <dsp:nvSpPr>
        <dsp:cNvPr id="0" name=""/>
        <dsp:cNvSpPr/>
      </dsp:nvSpPr>
      <dsp:spPr>
        <a:xfrm rot="5400000">
          <a:off x="5690462" y="-1336187"/>
          <a:ext cx="452346" cy="5880697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000" tIns="17145" rIns="34290" bIns="1714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1" kern="1200" dirty="0" smtClean="0"/>
            <a:t>Статья 25. Содействие работодателей в обеспечении занятости населения </a:t>
          </a:r>
          <a:r>
            <a:rPr lang="ru-RU" sz="900" b="0" kern="1200" dirty="0" smtClean="0"/>
            <a:t>(ежемесячное предоставление информации)</a:t>
          </a:r>
          <a:endParaRPr lang="ru-RU" sz="900" b="0" kern="1200" dirty="0"/>
        </a:p>
      </dsp:txBody>
      <dsp:txXfrm rot="-5400000">
        <a:off x="2976287" y="1400070"/>
        <a:ext cx="5858615" cy="408182"/>
      </dsp:txXfrm>
    </dsp:sp>
    <dsp:sp modelId="{45183927-F51E-41B8-A99D-A30DCE532383}">
      <dsp:nvSpPr>
        <dsp:cNvPr id="0" name=""/>
        <dsp:cNvSpPr/>
      </dsp:nvSpPr>
      <dsp:spPr>
        <a:xfrm>
          <a:off x="67384" y="1311132"/>
          <a:ext cx="2912675" cy="555684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C00000"/>
              </a:solidFill>
            </a:rPr>
            <a:t>Закон Российской Федерации от </a:t>
          </a:r>
          <a:r>
            <a:rPr lang="ru-RU" sz="1000" b="1" kern="1200" baseline="0" dirty="0" smtClean="0">
              <a:solidFill>
                <a:srgbClr val="C00000"/>
              </a:solidFill>
            </a:rPr>
            <a:t>19.04.1991               № 1032-1 «О занятости населения в Российской Федерации</a:t>
          </a:r>
          <a:r>
            <a:rPr lang="ru-RU" sz="1000" b="1" kern="1200" dirty="0" smtClean="0">
              <a:solidFill>
                <a:srgbClr val="C00000"/>
              </a:solidFill>
            </a:rPr>
            <a:t>»</a:t>
          </a:r>
          <a:endParaRPr lang="ru-RU" sz="1000" b="1" kern="1200" dirty="0">
            <a:solidFill>
              <a:srgbClr val="C00000"/>
            </a:solidFill>
          </a:endParaRPr>
        </a:p>
      </dsp:txBody>
      <dsp:txXfrm>
        <a:off x="94510" y="1338258"/>
        <a:ext cx="2858423" cy="501432"/>
      </dsp:txXfrm>
    </dsp:sp>
    <dsp:sp modelId="{E215AB0D-CBAB-4F11-AAAC-195C57EC6D59}">
      <dsp:nvSpPr>
        <dsp:cNvPr id="0" name=""/>
        <dsp:cNvSpPr/>
      </dsp:nvSpPr>
      <dsp:spPr>
        <a:xfrm rot="5400000">
          <a:off x="5542362" y="-552060"/>
          <a:ext cx="666284" cy="5921000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000" tIns="17145" rIns="34290" bIns="1714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Основные требования к оснащению (оборудованию) специальных рабочих мест для трудоустройства инвалидов с учетом нарушенных функций и ограничений их жизнедеятельности</a:t>
          </a:r>
          <a:endParaRPr lang="ru-RU" sz="900" b="1" kern="1200" dirty="0"/>
        </a:p>
      </dsp:txBody>
      <dsp:txXfrm rot="-5400000">
        <a:off x="2915005" y="2107822"/>
        <a:ext cx="5888475" cy="601234"/>
      </dsp:txXfrm>
    </dsp:sp>
    <dsp:sp modelId="{48AFD66B-5235-46D7-9B09-A31B227AEED7}">
      <dsp:nvSpPr>
        <dsp:cNvPr id="0" name=""/>
        <dsp:cNvSpPr/>
      </dsp:nvSpPr>
      <dsp:spPr>
        <a:xfrm>
          <a:off x="67384" y="1912751"/>
          <a:ext cx="2914620" cy="914546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i="0" u="none" kern="1200" baseline="0" dirty="0" smtClean="0">
              <a:solidFill>
                <a:srgbClr val="C00000"/>
              </a:solidFill>
            </a:rPr>
            <a:t>Приказ Министерства труда и социальной защиты Российской Федерации от 19.11.2013 № 685н «Об утверждении основных требований к оснащению (оборудованию) специальных рабочих мест для трудоустройства инвалидов с учетом нарушенных функций и ограничений их жизнедеятельности»</a:t>
          </a:r>
          <a:endParaRPr lang="ru-RU" sz="900" b="1" i="0" u="none" kern="1200" baseline="0" dirty="0">
            <a:solidFill>
              <a:srgbClr val="C00000"/>
            </a:solidFill>
          </a:endParaRPr>
        </a:p>
      </dsp:txBody>
      <dsp:txXfrm>
        <a:off x="112028" y="1957395"/>
        <a:ext cx="2825332" cy="825258"/>
      </dsp:txXfrm>
    </dsp:sp>
    <dsp:sp modelId="{5FFE9F76-25E1-4CEF-A75F-07AC1A14FE66}">
      <dsp:nvSpPr>
        <dsp:cNvPr id="0" name=""/>
        <dsp:cNvSpPr/>
      </dsp:nvSpPr>
      <dsp:spPr>
        <a:xfrm rot="5400000">
          <a:off x="5550750" y="382692"/>
          <a:ext cx="596196" cy="5939876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000" tIns="17145" rIns="34290" bIns="1714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Установлено минимальное количество специальных рабочих мест в пределах установленной квоты, которое поставлено в зависимость от среднесписочной численности работников</a:t>
          </a:r>
        </a:p>
      </dsp:txBody>
      <dsp:txXfrm rot="-5400000">
        <a:off x="2878910" y="3083636"/>
        <a:ext cx="5910772" cy="537988"/>
      </dsp:txXfrm>
    </dsp:sp>
    <dsp:sp modelId="{0998FB7C-ECB2-457D-819F-A870B0917ED9}">
      <dsp:nvSpPr>
        <dsp:cNvPr id="0" name=""/>
        <dsp:cNvSpPr/>
      </dsp:nvSpPr>
      <dsp:spPr>
        <a:xfrm>
          <a:off x="107574" y="2880322"/>
          <a:ext cx="2893289" cy="895455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C00000"/>
              </a:solidFill>
            </a:rPr>
            <a:t>Приказ Департамента здравоохранения, труда и социальной защиты населения Ненецкого автономного округа от 13.08.2015 № 38 «Об установлении минимального количества специальных рабочих мест для трудоустройства инвалидов»</a:t>
          </a:r>
        </a:p>
      </dsp:txBody>
      <dsp:txXfrm>
        <a:off x="151287" y="2924035"/>
        <a:ext cx="2805863" cy="808029"/>
      </dsp:txXfrm>
    </dsp:sp>
    <dsp:sp modelId="{B3367597-EC7F-44FC-A372-3D0B7EC2A2BA}">
      <dsp:nvSpPr>
        <dsp:cNvPr id="0" name=""/>
        <dsp:cNvSpPr/>
      </dsp:nvSpPr>
      <dsp:spPr>
        <a:xfrm rot="5400000">
          <a:off x="5595624" y="1203072"/>
          <a:ext cx="562609" cy="5936985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000" tIns="17145" rIns="34290" bIns="1714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 Порядок определяет условия и механизм предоставления юридическим лицам, индивидуальным предпринимателям финансовых средств в целях возмещения затрат, связанных с приобретением, установкой и монтажом необходимого оборудования для оснащения (оборудования) новых или дооборудования имеющихся специальных рабочих мест для инвалидов</a:t>
          </a:r>
        </a:p>
      </dsp:txBody>
      <dsp:txXfrm rot="-5400000">
        <a:off x="2908436" y="3917724"/>
        <a:ext cx="5909521" cy="507681"/>
      </dsp:txXfrm>
    </dsp:sp>
    <dsp:sp modelId="{442F7711-22D2-4C72-B8B0-EF11A379CD50}">
      <dsp:nvSpPr>
        <dsp:cNvPr id="0" name=""/>
        <dsp:cNvSpPr/>
      </dsp:nvSpPr>
      <dsp:spPr>
        <a:xfrm>
          <a:off x="107574" y="3816420"/>
          <a:ext cx="2893289" cy="741823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C00000"/>
              </a:solidFill>
            </a:rPr>
            <a:t>Постановление Администрации Ненецкого автономного округа от 14.01.2016 № 2-п                          «Об утверждении Порядка реализации мероприятий по содействию трудоустройству незанятых инвалидов» </a:t>
          </a:r>
        </a:p>
      </dsp:txBody>
      <dsp:txXfrm>
        <a:off x="143787" y="3852633"/>
        <a:ext cx="2820863" cy="669397"/>
      </dsp:txXfrm>
    </dsp:sp>
    <dsp:sp modelId="{6F9890D5-8245-47F8-9E98-D25A56D93A6D}">
      <dsp:nvSpPr>
        <dsp:cNvPr id="0" name=""/>
        <dsp:cNvSpPr/>
      </dsp:nvSpPr>
      <dsp:spPr>
        <a:xfrm rot="5400000">
          <a:off x="5558916" y="2053777"/>
          <a:ext cx="599317" cy="5996818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000" tIns="17145" rIns="34290" bIns="1714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Регулирует </a:t>
          </a:r>
          <a:r>
            <a:rPr lang="ru-RU" sz="900" b="1" kern="1200" dirty="0" smtClean="0"/>
            <a:t>форму предоставления информации </a:t>
          </a:r>
          <a:r>
            <a:rPr lang="ru-RU" sz="900" kern="1200" dirty="0" smtClean="0"/>
            <a:t>о выполнении квоты и наличии вакансий в счет квоты, а также </a:t>
          </a:r>
          <a:r>
            <a:rPr lang="ru-RU" sz="900" b="1" kern="1200" dirty="0" smtClean="0"/>
            <a:t>сроки</a:t>
          </a:r>
          <a:r>
            <a:rPr lang="ru-RU" sz="900" kern="1200" dirty="0" smtClean="0"/>
            <a:t> их предоставления в органы службы занятости </a:t>
          </a:r>
        </a:p>
      </dsp:txBody>
      <dsp:txXfrm rot="-5400000">
        <a:off x="2860166" y="4781783"/>
        <a:ext cx="5967562" cy="540805"/>
      </dsp:txXfrm>
    </dsp:sp>
    <dsp:sp modelId="{91CAA79F-AC9A-4388-904C-8FAF748829D3}">
      <dsp:nvSpPr>
        <dsp:cNvPr id="0" name=""/>
        <dsp:cNvSpPr/>
      </dsp:nvSpPr>
      <dsp:spPr>
        <a:xfrm>
          <a:off x="107550" y="4608510"/>
          <a:ext cx="2859352" cy="899665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C00000"/>
              </a:solidFill>
            </a:rPr>
            <a:t>Постановление Администрации Ненецкого автономного округа от 19.03.2015 № 63-п «О реализации пункта 3 статьи 25 Закона Российской Федерации от 19.04.1991  № 1032-1 «О занятости населения в Российской Федерации»</a:t>
          </a:r>
        </a:p>
      </dsp:txBody>
      <dsp:txXfrm>
        <a:off x="151468" y="4652428"/>
        <a:ext cx="2771516" cy="8118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090EB5-C4BB-4666-94A3-9FECF6E0D375}">
      <dsp:nvSpPr>
        <dsp:cNvPr id="0" name=""/>
        <dsp:cNvSpPr/>
      </dsp:nvSpPr>
      <dsp:spPr>
        <a:xfrm>
          <a:off x="0" y="22786"/>
          <a:ext cx="8928992" cy="1706037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размещение на официальном сайте Департамента здравоохранения, труда и социальной защиты населения Ненецкого автономного округа (</a:t>
          </a:r>
          <a:r>
            <a:rPr lang="en-US" sz="1400" kern="1200" dirty="0" smtClean="0">
              <a:solidFill>
                <a:schemeClr val="tx1"/>
              </a:solidFill>
              <a:hlinkClick xmlns:r="http://schemas.openxmlformats.org/officeDocument/2006/relationships" r:id="rId1"/>
            </a:rPr>
            <a:t>http://medsoc.adm-nao.ru/</a:t>
          </a:r>
          <a:r>
            <a:rPr lang="ru-RU" sz="1400" kern="1200" dirty="0" smtClean="0">
              <a:solidFill>
                <a:schemeClr val="tx1"/>
              </a:solidFill>
            </a:rPr>
            <a:t>) перечня нормативных правовых актов или их отдельных частей, содержащих обязательные требования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1937407" y="22786"/>
        <a:ext cx="6991584" cy="1706037"/>
      </dsp:txXfrm>
    </dsp:sp>
    <dsp:sp modelId="{2A3599A9-6958-4145-8C00-0D3447E52D3A}">
      <dsp:nvSpPr>
        <dsp:cNvPr id="0" name=""/>
        <dsp:cNvSpPr/>
      </dsp:nvSpPr>
      <dsp:spPr>
        <a:xfrm>
          <a:off x="156626" y="94981"/>
          <a:ext cx="1785798" cy="148000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accent1">
              <a:lumMod val="5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1BDE0C0-867C-4CEA-991F-3ECD151E496D}">
      <dsp:nvSpPr>
        <dsp:cNvPr id="0" name=""/>
        <dsp:cNvSpPr/>
      </dsp:nvSpPr>
      <dsp:spPr>
        <a:xfrm>
          <a:off x="0" y="1861057"/>
          <a:ext cx="8928992" cy="1516087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информирование юридических лиц, индивидуальных предпринимателей по вопросам соблюдения обязательных требований в области квотирования рабочих мест для приема на работу инвалидов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1937407" y="1861057"/>
        <a:ext cx="6991584" cy="1516087"/>
      </dsp:txXfrm>
    </dsp:sp>
    <dsp:sp modelId="{C6C483F9-DB59-4F9F-8F9B-2E4888281C76}">
      <dsp:nvSpPr>
        <dsp:cNvPr id="0" name=""/>
        <dsp:cNvSpPr/>
      </dsp:nvSpPr>
      <dsp:spPr>
        <a:xfrm>
          <a:off x="151608" y="1918993"/>
          <a:ext cx="1785798" cy="13933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chemeClr val="accent1">
              <a:lumMod val="5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C42D6D9-94B1-4163-90D8-A5BC0C202168}">
      <dsp:nvSpPr>
        <dsp:cNvPr id="0" name=""/>
        <dsp:cNvSpPr/>
      </dsp:nvSpPr>
      <dsp:spPr>
        <a:xfrm>
          <a:off x="0" y="3532606"/>
          <a:ext cx="8928992" cy="1516087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обобщение практики по проведению плановых проверок юридических лиц и индивидуальных предпринимателей в рамках регионального государственного контроля (надзора)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1937407" y="3532606"/>
        <a:ext cx="6991584" cy="1516087"/>
      </dsp:txXfrm>
    </dsp:sp>
    <dsp:sp modelId="{8A2B098F-C5F4-4034-8B62-7A4CD39B5F78}">
      <dsp:nvSpPr>
        <dsp:cNvPr id="0" name=""/>
        <dsp:cNvSpPr/>
      </dsp:nvSpPr>
      <dsp:spPr>
        <a:xfrm>
          <a:off x="126741" y="3608533"/>
          <a:ext cx="1807674" cy="138660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solidFill>
            <a:schemeClr val="accent1">
              <a:lumMod val="5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6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F3E1A-F44A-4BDC-BFDE-3CE901F7CC0B}" type="datetimeFigureOut">
              <a:rPr lang="en-US" smtClean="0"/>
              <a:pPr/>
              <a:t>8/28/2018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7317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377317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BE1359-2DA2-4102-8E5F-3C314329F3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124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FBF01-C998-42F2-AC0E-208C6CF4D1F8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48347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FBF01-C998-42F2-AC0E-208C6CF4D1F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1978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FBF01-C998-42F2-AC0E-208C6CF4D1F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2956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FBF01-C998-42F2-AC0E-208C6CF4D1F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6564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FBF01-C998-42F2-AC0E-208C6CF4D1F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685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FBF01-C998-42F2-AC0E-208C6CF4D1F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1451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FBF01-C998-42F2-AC0E-208C6CF4D1F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680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FBF01-C998-42F2-AC0E-208C6CF4D1F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031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FBF01-C998-42F2-AC0E-208C6CF4D1F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339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FBF01-C998-42F2-AC0E-208C6CF4D1F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192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FBF01-C998-42F2-AC0E-208C6CF4D1F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370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FBF01-C998-42F2-AC0E-208C6CF4D1F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3711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FBF01-C998-42F2-AC0E-208C6CF4D1F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4922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FBF01-C998-42F2-AC0E-208C6CF4D1F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4285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FBF01-C998-42F2-AC0E-208C6CF4D1F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973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86DF-672E-4D27-A152-080B3EE6F0DB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7F38-4DF1-4B2A-84C2-E275F9F66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2946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86DF-672E-4D27-A152-080B3EE6F0DB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7F38-4DF1-4B2A-84C2-E275F9F66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838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86DF-672E-4D27-A152-080B3EE6F0DB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7F38-4DF1-4B2A-84C2-E275F9F66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124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86DF-672E-4D27-A152-080B3EE6F0DB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7F38-4DF1-4B2A-84C2-E275F9F66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000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86DF-672E-4D27-A152-080B3EE6F0DB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7F38-4DF1-4B2A-84C2-E275F9F66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7343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86DF-672E-4D27-A152-080B3EE6F0DB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7F38-4DF1-4B2A-84C2-E275F9F66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738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86DF-672E-4D27-A152-080B3EE6F0DB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7F38-4DF1-4B2A-84C2-E275F9F66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865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86DF-672E-4D27-A152-080B3EE6F0DB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7F38-4DF1-4B2A-84C2-E275F9F66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3421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86DF-672E-4D27-A152-080B3EE6F0DB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7F38-4DF1-4B2A-84C2-E275F9F66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3013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86DF-672E-4D27-A152-080B3EE6F0DB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7F38-4DF1-4B2A-84C2-E275F9F66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6314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86DF-672E-4D27-A152-080B3EE6F0DB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7F38-4DF1-4B2A-84C2-E275F9F66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811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5" descr="7-00029_BAK_v03TOP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-15875" y="6007100"/>
            <a:ext cx="9159875" cy="84931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1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F86DF-672E-4D27-A152-080B3EE6F0DB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C7F38-4DF1-4B2A-84C2-E275F9F66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31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3.t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7.tif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2381" y="1196752"/>
            <a:ext cx="9144000" cy="0"/>
          </a:xfrm>
          <a:prstGeom prst="line">
            <a:avLst/>
          </a:prstGeom>
          <a:ln w="1905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Rectangle 23"/>
          <p:cNvSpPr txBox="1">
            <a:spLocks noChangeArrowheads="1"/>
          </p:cNvSpPr>
          <p:nvPr/>
        </p:nvSpPr>
        <p:spPr>
          <a:xfrm>
            <a:off x="251520" y="2502987"/>
            <a:ext cx="8712968" cy="308214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lIns="9000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spc="-150" dirty="0">
                <a:solidFill>
                  <a:schemeClr val="bg1"/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Публичные обсуждения правоприменительной </a:t>
            </a:r>
            <a:r>
              <a:rPr lang="ru-RU" sz="3400" b="1" dirty="0">
                <a:solidFill>
                  <a:schemeClr val="bg1"/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практики регионального государственного контроля (надзора) за приемом на работу инвалидов в пределах установленной квоты</a:t>
            </a:r>
            <a:endParaRPr lang="ru-RU" sz="3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1388267" y="5708228"/>
            <a:ext cx="6372225" cy="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round/>
            <a:headEnd/>
            <a:tailEnd type="none" w="sm" len="med"/>
          </a:ln>
          <a:effectLst/>
        </p:spPr>
        <p:txBody>
          <a:bodyPr lIns="91409" tIns="45705" rIns="91409" bIns="4570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prstClr val="black"/>
              </a:solidFill>
              <a:latin typeface="Segoe UI Light" panose="020B0502040204020203" pitchFamily="34" charset="0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1388266" y="6453336"/>
            <a:ext cx="6372225" cy="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round/>
            <a:headEnd/>
            <a:tailEnd type="none" w="sm" len="med"/>
          </a:ln>
          <a:effectLst/>
        </p:spPr>
        <p:txBody>
          <a:bodyPr lIns="91409" tIns="45705" rIns="91409" bIns="4570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prstClr val="black"/>
              </a:solidFill>
              <a:latin typeface="Segoe UI Light" panose="020B0502040204020203" pitchFamily="34" charset="0"/>
            </a:endParaRPr>
          </a:p>
        </p:txBody>
      </p:sp>
      <p:pic>
        <p:nvPicPr>
          <p:cNvPr id="1026" name="Picture 2" descr="G:\Сайт\Сайт\457px-Coat_of_arms_of_Nenets_Autonomous_Okrug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730152" cy="9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Сайт\Сайт\logo_medsoc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85" b="4060"/>
          <a:stretch/>
        </p:blipFill>
        <p:spPr bwMode="auto">
          <a:xfrm>
            <a:off x="2987824" y="1227610"/>
            <a:ext cx="1359039" cy="124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Архив\G\Творчество\Бренд НАО\Элементы\Логотипы\g43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16632"/>
            <a:ext cx="1195586" cy="9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:\Архив\G\Творчество\Бренд НАО\Элементы\Открытки\g6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572" y="5802830"/>
            <a:ext cx="6080113" cy="51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1420" y="304013"/>
            <a:ext cx="6151397" cy="676715"/>
          </a:xfrm>
          <a:prstGeom prst="rect">
            <a:avLst/>
          </a:prstGeom>
        </p:spPr>
      </p:pic>
      <p:pic>
        <p:nvPicPr>
          <p:cNvPr id="12" name="Picture 3" descr="G:\Сайт\Сайт\logo_medsoc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45" t="-1" b="2190"/>
          <a:stretch/>
        </p:blipFill>
        <p:spPr bwMode="auto">
          <a:xfrm>
            <a:off x="4458830" y="1227609"/>
            <a:ext cx="1242876" cy="124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4275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2381" y="908720"/>
            <a:ext cx="9144000" cy="0"/>
          </a:xfrm>
          <a:prstGeom prst="line">
            <a:avLst/>
          </a:prstGeom>
          <a:ln w="1905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027" name="Picture 3" descr="G:\Сайт\Сайт\logo_medso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85" y="116632"/>
            <a:ext cx="1335162" cy="64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31415" y="116632"/>
            <a:ext cx="61455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ДЕПАРТАМЕНТ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ЗДРАВООХРАНЕНИЯ, ТРУДА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СОЦИАЛЬНОЙ</a:t>
            </a:r>
          </a:p>
          <a:p>
            <a:pPr algn="ctr"/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ЗАЩИТЫ НАСЕЛЕНИЯ НЕНЕЦКОГО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АВТОНОМНОГО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ОКРУГА</a:t>
            </a:r>
            <a:endParaRPr lang="ru-RU" sz="1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7"/>
          <p:cNvSpPr txBox="1">
            <a:spLocks/>
          </p:cNvSpPr>
          <p:nvPr/>
        </p:nvSpPr>
        <p:spPr>
          <a:xfrm>
            <a:off x="5652120" y="2564904"/>
            <a:ext cx="3109068" cy="2151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100" dirty="0">
              <a:latin typeface="Segoe UI Light" panose="020B0502040204020203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3534804"/>
              </p:ext>
            </p:extLst>
          </p:nvPr>
        </p:nvGraphicFramePr>
        <p:xfrm>
          <a:off x="325909" y="1116034"/>
          <a:ext cx="8496944" cy="5454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/>
                <a:gridCol w="4248472"/>
              </a:tblGrid>
              <a:tr h="108012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/>
                          <a:latin typeface="+mn-lt"/>
                          <a:cs typeface="Times New Roman" pitchFamily="18" charset="0"/>
                        </a:rPr>
                        <a:t>Мониторинг выполнения работодателями квоты для приема на работу инвалидов</a:t>
                      </a:r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Мониторинг контрольно надзорной деятельности</a:t>
                      </a:r>
                      <a:endParaRPr lang="ru-RU" sz="1800" dirty="0"/>
                    </a:p>
                  </a:txBody>
                  <a:tcPr/>
                </a:tc>
              </a:tr>
              <a:tr h="57152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За 2017 год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заквотированных рабочих мест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–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По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итогам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2017 года проведено 26 плановых выездных и документарных проверок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71521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Трудоустроено на квотируемые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места в 2017 году  -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Внеплановых проверок - 0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7152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Незанято рабочих мест в 2017 году -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29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Количество выявленных нарушений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по результатам проверок - 3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1701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За 2018 год заквотированных рабочих мест –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(из них 2 новые организации: ООО «Стафф» (2 вакансии), КУ НАО «НИАЦ» (1 вакансия))</a:t>
                      </a:r>
                    </a:p>
                    <a:p>
                      <a:pPr algn="ctr"/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 2018 год запланировано 25 плановых выездных и документарных проверок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71521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Трудоустроено на квотируемые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места в 2018 году  -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139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 сегодняшний день проведено – 11 проверок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71521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Незанято рабочих мест в 2018 году -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Внеплановых проверок - 0</a:t>
                      </a:r>
                    </a:p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7152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Всего на сегодняшний день заквотировано </a:t>
                      </a:r>
                    </a:p>
                    <a:p>
                      <a:pPr algn="ctr"/>
                      <a:r>
                        <a:rPr lang="ru-RU" dirty="0" smtClean="0"/>
                        <a:t>рабочих мест -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183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Количество выявленных нарушений 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 результатам проверок - 0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26328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2381" y="908720"/>
            <a:ext cx="9144000" cy="0"/>
          </a:xfrm>
          <a:prstGeom prst="line">
            <a:avLst/>
          </a:prstGeom>
          <a:ln w="1905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027" name="Picture 3" descr="G:\Сайт\Сайт\logo_medso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85" y="116632"/>
            <a:ext cx="1335162" cy="64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31415" y="116632"/>
            <a:ext cx="61455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ДЕПАРТАМЕНТ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ЗДРАВООХРАНЕНИЯ, ТРУДА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СОЦИАЛЬНОЙ</a:t>
            </a:r>
          </a:p>
          <a:p>
            <a:pPr algn="ctr"/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ЗАЩИТЫ НАСЕЛЕНИЯ НЕНЕЦКОГО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АВТОНОМНОГО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ОКРУГА</a:t>
            </a:r>
            <a:endParaRPr lang="ru-RU" sz="1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7"/>
          <p:cNvSpPr txBox="1">
            <a:spLocks/>
          </p:cNvSpPr>
          <p:nvPr/>
        </p:nvSpPr>
        <p:spPr>
          <a:xfrm>
            <a:off x="5652120" y="2564904"/>
            <a:ext cx="3109068" cy="2151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100" dirty="0">
              <a:latin typeface="Segoe UI Light" panose="020B0502040204020203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11560" y="908829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8" name="Горизонтальный свиток 7"/>
          <p:cNvSpPr/>
          <p:nvPr/>
        </p:nvSpPr>
        <p:spPr bwMode="auto">
          <a:xfrm>
            <a:off x="109885" y="985806"/>
            <a:ext cx="8928991" cy="1494438"/>
          </a:xfrm>
          <a:prstGeom prst="horizontalScroll">
            <a:avLst/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Перечень документов предоставляемых работодателями в рамках осуществления регионального государственного контроля (надзора)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09885" y="2348880"/>
            <a:ext cx="8928991" cy="4320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8000" indent="-2520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учредительные документы;</a:t>
            </a:r>
          </a:p>
          <a:p>
            <a:pPr marL="108000" indent="-2520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штатное расписание или документы его заменяющие; </a:t>
            </a:r>
          </a:p>
          <a:p>
            <a:pPr marL="108000" indent="-2520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приказы о приёме на работу инвалидов в пределах установленной квоты; </a:t>
            </a:r>
          </a:p>
          <a:p>
            <a:pPr marL="108000" indent="-2520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индивидуальные программы реабилитации инвалидов или документы подтверждающие инвалидность; </a:t>
            </a:r>
          </a:p>
          <a:p>
            <a:pPr marL="108000" indent="-2520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документы по результатам аттестации рабочих мест или результатам специальной оценки условий труда, выделенных или созданных для трудоустройства инвалидов, а также по рабочим местам отнесенным к вредным и (или) опасным условиям труда по результатам аттестации рабочих мест или результатам специальной оценки условий труда; </a:t>
            </a:r>
          </a:p>
          <a:p>
            <a:pPr marL="108000" indent="-2520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документы, подтверждающие ежемесячный расчёт величины среднесписочной численности работников за 3 месяца, предшествующих месяцу начала проверки; </a:t>
            </a:r>
          </a:p>
          <a:p>
            <a:pPr marL="108000" indent="-2520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табель учета рабочего времени; </a:t>
            </a:r>
          </a:p>
          <a:p>
            <a:pPr marL="108000" indent="-2520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локальные нормативные акты о созданных или выделенных рабочих местах для трудоустройства инвалидов; </a:t>
            </a:r>
          </a:p>
          <a:p>
            <a:pPr marL="108000" indent="-2520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локальные нормативные акты, содержащие сведения о специальных рабочих местах в пределах установленной квоты для приема на работу инвалидов.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8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0172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2381" y="908720"/>
            <a:ext cx="9144000" cy="0"/>
          </a:xfrm>
          <a:prstGeom prst="line">
            <a:avLst/>
          </a:prstGeom>
          <a:ln w="1905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027" name="Picture 3" descr="G:\Сайт\Сайт\logo_medso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85" y="116632"/>
            <a:ext cx="1335162" cy="64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31415" y="116632"/>
            <a:ext cx="61455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ДЕПАРТАМЕНТ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ЗДРАВООХРАНЕНИЯ, ТРУДА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СОЦИАЛЬНОЙ</a:t>
            </a:r>
          </a:p>
          <a:p>
            <a:pPr algn="ctr"/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ЗАЩИТЫ НАСЕЛЕНИЯ НЕНЕЦКОГО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АВТОНОМНОГО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ОКРУГА</a:t>
            </a:r>
            <a:endParaRPr lang="ru-RU" sz="1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7"/>
          <p:cNvSpPr txBox="1">
            <a:spLocks/>
          </p:cNvSpPr>
          <p:nvPr/>
        </p:nvSpPr>
        <p:spPr>
          <a:xfrm>
            <a:off x="5652120" y="2564904"/>
            <a:ext cx="3109068" cy="2151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100" dirty="0">
              <a:latin typeface="Segoe UI Light" panose="020B0502040204020203" pitchFamily="34" charset="0"/>
            </a:endParaRPr>
          </a:p>
        </p:txBody>
      </p:sp>
      <p:pic>
        <p:nvPicPr>
          <p:cNvPr id="8" name="Содержимое 4" descr="i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118190" y="1340768"/>
            <a:ext cx="3304319" cy="4176464"/>
          </a:xfrm>
        </p:spPr>
      </p:pic>
      <p:sp>
        <p:nvSpPr>
          <p:cNvPr id="13" name="Содержимое 3"/>
          <p:cNvSpPr txBox="1">
            <a:spLocks/>
          </p:cNvSpPr>
          <p:nvPr/>
        </p:nvSpPr>
        <p:spPr>
          <a:xfrm>
            <a:off x="3422509" y="1196752"/>
            <a:ext cx="5416074" cy="525242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anose="020B0604020202020204" pitchFamily="34" charset="0"/>
              <a:buNone/>
            </a:pPr>
            <a:r>
              <a:rPr lang="ru-RU" sz="1600" dirty="0" smtClean="0"/>
              <a:t>	</a:t>
            </a:r>
            <a:r>
              <a:rPr lang="ru-RU" sz="2200" dirty="0" smtClean="0"/>
              <a:t>С 1 января 2016 года по 31 декабря 2018 года не проводятся плановые проверки в отношении юридических лиц, индивидуальных предпринимателей, отнесенных в соответствии с положениями статьи 4 Федерального закона от 24 июля 2007 года № 209-ФЗ «О развитии малого и среднего предпринимательства в Российской Федерации» к субъектам малого предпринимательства, за исключением юридических лиц, индивидуальных предпринимателей, осуществляющих виды деятельности, перечень которых устанавливается Правительством Российской Федерации в соответствии с частью 9 статьи 9 Федерального закона от 26.12.2008 № 294-ФЗ «О защите прав юридических лиц и индивидуальных предпринимателей при осуществлении государственного контроля (надзора) и муниципального контроля».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5200185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2381" y="908720"/>
            <a:ext cx="9144000" cy="0"/>
          </a:xfrm>
          <a:prstGeom prst="line">
            <a:avLst/>
          </a:prstGeom>
          <a:ln w="1905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027" name="Picture 3" descr="G:\Сайт\Сайт\logo_medso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85" y="116632"/>
            <a:ext cx="1335162" cy="64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31415" y="116632"/>
            <a:ext cx="61455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ДЕПАРТАМЕНТ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ЗДРАВООХРАНЕНИЯ, ТРУДА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СОЦИАЛЬНОЙ</a:t>
            </a:r>
          </a:p>
          <a:p>
            <a:pPr algn="ctr"/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ЗАЩИТЫ НАСЕЛЕНИЯ НЕНЕЦКОГО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АВТОНОМНОГО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ОКРУГА</a:t>
            </a:r>
            <a:endParaRPr lang="ru-RU" sz="1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7"/>
          <p:cNvSpPr txBox="1">
            <a:spLocks/>
          </p:cNvSpPr>
          <p:nvPr/>
        </p:nvSpPr>
        <p:spPr>
          <a:xfrm>
            <a:off x="5652120" y="2564904"/>
            <a:ext cx="3109068" cy="2151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100" dirty="0">
              <a:latin typeface="Segoe UI Light" panose="020B0502040204020203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07504" y="972595"/>
            <a:ext cx="8928992" cy="5841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solidFill>
                  <a:srgbClr val="C00000"/>
                </a:solidFill>
                <a:cs typeface="Times New Roman" pitchFamily="18" charset="0"/>
              </a:rPr>
              <a:t>Профилактика </a:t>
            </a:r>
            <a:r>
              <a:rPr lang="ru-RU" sz="2000" b="1" dirty="0">
                <a:solidFill>
                  <a:srgbClr val="C00000"/>
                </a:solidFill>
                <a:cs typeface="Times New Roman" pitchFamily="18" charset="0"/>
              </a:rPr>
              <a:t>нарушений обязательных требований в области квотирования рабочих мест для приема на работу инвалидов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graphicFrame>
        <p:nvGraphicFramePr>
          <p:cNvPr id="15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2824682"/>
              </p:ext>
            </p:extLst>
          </p:nvPr>
        </p:nvGraphicFramePr>
        <p:xfrm>
          <a:off x="107504" y="1620666"/>
          <a:ext cx="8928992" cy="5048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711861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2381" y="908720"/>
            <a:ext cx="9144000" cy="0"/>
          </a:xfrm>
          <a:prstGeom prst="line">
            <a:avLst/>
          </a:prstGeom>
          <a:ln w="1905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027" name="Picture 3" descr="G:\Сайт\Сайт\logo_medso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85" y="116632"/>
            <a:ext cx="1335162" cy="64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31415" y="116632"/>
            <a:ext cx="61455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ДЕПАРТАМЕНТ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ЗДРАВООХРАНЕНИЯ, ТРУДА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СОЦИАЛЬНОЙ</a:t>
            </a:r>
          </a:p>
          <a:p>
            <a:pPr algn="ctr"/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ЗАЩИТЫ НАСЕЛЕНИЯ НЕНЕЦКОГО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АВТОНОМНОГО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ОКРУГА</a:t>
            </a:r>
            <a:endParaRPr lang="ru-RU" sz="1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7"/>
          <p:cNvSpPr txBox="1">
            <a:spLocks/>
          </p:cNvSpPr>
          <p:nvPr/>
        </p:nvSpPr>
        <p:spPr>
          <a:xfrm>
            <a:off x="5652120" y="2564904"/>
            <a:ext cx="3109068" cy="2151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100" dirty="0">
              <a:latin typeface="Segoe UI Light" panose="020B0502040204020203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1588" y="972595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07504" y="972595"/>
            <a:ext cx="8928992" cy="3854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solidFill>
                  <a:srgbClr val="C00000"/>
                </a:solidFill>
                <a:cs typeface="Times New Roman" pitchFamily="18" charset="0"/>
              </a:rPr>
              <a:t>Ответственность работодателей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" t="4265" r="2906" b="41743"/>
          <a:stretch/>
        </p:blipFill>
        <p:spPr>
          <a:xfrm>
            <a:off x="107504" y="1844824"/>
            <a:ext cx="8928992" cy="3831938"/>
          </a:xfrm>
          <a:prstGeom prst="rect">
            <a:avLst/>
          </a:prstGeom>
          <a:effectLst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12827856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2381" y="908720"/>
            <a:ext cx="9144000" cy="0"/>
          </a:xfrm>
          <a:prstGeom prst="line">
            <a:avLst/>
          </a:prstGeom>
          <a:ln w="1905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027" name="Picture 3" descr="G:\Сайт\Сайт\logo_medso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85" y="116632"/>
            <a:ext cx="1335162" cy="64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31415" y="116632"/>
            <a:ext cx="61455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ДЕПАРТАМЕНТ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ЗДРАВООХРАНЕНИЯ, ТРУДА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СОЦИАЛЬНОЙ</a:t>
            </a:r>
          </a:p>
          <a:p>
            <a:pPr algn="ctr"/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ЗАЩИТЫ НАСЕЛЕНИЯ НЕНЕЦКОГО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АВТОНОМНОГО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ОКРУГА</a:t>
            </a:r>
            <a:endParaRPr lang="ru-RU" sz="1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7"/>
          <p:cNvSpPr txBox="1">
            <a:spLocks/>
          </p:cNvSpPr>
          <p:nvPr/>
        </p:nvSpPr>
        <p:spPr>
          <a:xfrm>
            <a:off x="5652120" y="2564904"/>
            <a:ext cx="3109068" cy="2151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100" dirty="0">
              <a:latin typeface="Segoe UI Light" panose="020B0502040204020203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11560" y="908829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79512" y="1122362"/>
            <a:ext cx="8581676" cy="4898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</a:rPr>
              <a:t>Спасибо за внимание</a:t>
            </a:r>
            <a:endParaRPr lang="ru-RU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6750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2381" y="908720"/>
            <a:ext cx="9144000" cy="0"/>
          </a:xfrm>
          <a:prstGeom prst="line">
            <a:avLst/>
          </a:prstGeom>
          <a:ln w="1905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027" name="Picture 3" descr="G:\Сайт\Сайт\logo_medso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85" y="116632"/>
            <a:ext cx="1335162" cy="64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31415" y="116632"/>
            <a:ext cx="61455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ДЕПАРТАМЕНТ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ЗДРАВООХРАНЕНИЯ, ТРУДА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СОЦИАЛЬНОЙ</a:t>
            </a:r>
          </a:p>
          <a:p>
            <a:pPr algn="ctr"/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ЗАЩИТЫ НАСЕЛЕНИЯ НЕНЕЦКОГО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АВТОНОМНОГО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ОКРУГА</a:t>
            </a:r>
            <a:endParaRPr lang="ru-RU" sz="1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7"/>
          <p:cNvSpPr txBox="1">
            <a:spLocks/>
          </p:cNvSpPr>
          <p:nvPr/>
        </p:nvSpPr>
        <p:spPr>
          <a:xfrm>
            <a:off x="5652120" y="2564904"/>
            <a:ext cx="3109068" cy="2151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100" dirty="0">
              <a:latin typeface="Segoe UI Light" panose="020B0502040204020203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11560" y="908829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10666"/>
          <a:stretch/>
        </p:blipFill>
        <p:spPr>
          <a:xfrm>
            <a:off x="37877" y="908720"/>
            <a:ext cx="9106123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6476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2381" y="908720"/>
            <a:ext cx="9144000" cy="0"/>
          </a:xfrm>
          <a:prstGeom prst="line">
            <a:avLst/>
          </a:prstGeom>
          <a:ln w="1905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027" name="Picture 3" descr="G:\Сайт\Сайт\logo_medso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85" y="116632"/>
            <a:ext cx="1335162" cy="64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31415" y="116632"/>
            <a:ext cx="61455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ДЕПАРТАМЕНТ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ЗДРАВООХРАНЕНИЯ, ТРУДА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СОЦИАЛЬНОЙ</a:t>
            </a:r>
          </a:p>
          <a:p>
            <a:pPr algn="ctr"/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ЗАЩИТЫ НАСЕЛЕНИЯ НЕНЕЦКОГО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АВТОНОМНОГО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ОКРУГА</a:t>
            </a:r>
            <a:endParaRPr lang="ru-RU" sz="1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7"/>
          <p:cNvSpPr txBox="1">
            <a:spLocks/>
          </p:cNvSpPr>
          <p:nvPr/>
        </p:nvSpPr>
        <p:spPr>
          <a:xfrm>
            <a:off x="5652120" y="2564904"/>
            <a:ext cx="3109068" cy="2151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100" dirty="0">
              <a:latin typeface="Segoe UI Light" panose="020B0502040204020203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908720"/>
            <a:ext cx="799288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rgbClr val="C00000"/>
                </a:solidFill>
                <a:latin typeface="Calibri Light" panose="020F0302020204030204"/>
              </a:rPr>
              <a:t>Перечень обязательных требований</a:t>
            </a:r>
            <a:endParaRPr lang="ru-RU" dirty="0">
              <a:solidFill>
                <a:srgbClr val="C00000"/>
              </a:solidFill>
              <a:latin typeface="Calibri Light" panose="020F0302020204030204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273710152"/>
              </p:ext>
            </p:extLst>
          </p:nvPr>
        </p:nvGraphicFramePr>
        <p:xfrm>
          <a:off x="143944" y="1268760"/>
          <a:ext cx="8856984" cy="5589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917750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2381" y="908720"/>
            <a:ext cx="9144000" cy="0"/>
          </a:xfrm>
          <a:prstGeom prst="line">
            <a:avLst/>
          </a:prstGeom>
          <a:ln w="1905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027" name="Picture 3" descr="G:\Сайт\Сайт\logo_medso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85" y="116632"/>
            <a:ext cx="1335162" cy="64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31415" y="116632"/>
            <a:ext cx="61455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ДЕПАРТАМЕНТ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ЗДРАВООХРАНЕНИЯ, ТРУДА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СОЦИАЛЬНОЙ</a:t>
            </a:r>
          </a:p>
          <a:p>
            <a:pPr algn="ctr"/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ЗАЩИТЫ НАСЕЛЕНИЯ НЕНЕЦКОГО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АВТОНОМНОГО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ОКРУГА</a:t>
            </a:r>
            <a:endParaRPr lang="ru-RU" sz="1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7"/>
          <p:cNvSpPr txBox="1">
            <a:spLocks/>
          </p:cNvSpPr>
          <p:nvPr/>
        </p:nvSpPr>
        <p:spPr>
          <a:xfrm>
            <a:off x="5652120" y="2564904"/>
            <a:ext cx="3109068" cy="2151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100" dirty="0">
              <a:latin typeface="Segoe UI Light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1893" y="935077"/>
            <a:ext cx="881170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+mj-lt"/>
              </a:rPr>
              <a:t>Обязанности работодателя в области </a:t>
            </a:r>
            <a:r>
              <a:rPr lang="ru-RU" b="1" dirty="0" smtClean="0">
                <a:solidFill>
                  <a:srgbClr val="C00000"/>
                </a:solidFill>
                <a:latin typeface="+mj-lt"/>
              </a:rPr>
              <a:t>квотирования рабочих </a:t>
            </a:r>
            <a:r>
              <a:rPr lang="ru-RU" b="1" dirty="0">
                <a:solidFill>
                  <a:srgbClr val="C00000"/>
                </a:solidFill>
                <a:latin typeface="+mj-lt"/>
              </a:rPr>
              <a:t>мест для инвалидов</a:t>
            </a:r>
            <a:endParaRPr lang="ru-RU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81893" y="1548019"/>
            <a:ext cx="4392488" cy="16773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700" b="1" u="sng" dirty="0" smtClean="0"/>
          </a:p>
          <a:p>
            <a:pPr lvl="0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700" b="1" u="sng" dirty="0" smtClean="0"/>
              <a:t>Выделить </a:t>
            </a:r>
            <a:r>
              <a:rPr lang="ru-RU" sz="1700" b="1" u="sng" dirty="0"/>
              <a:t>или создать рабочие места для трудоустройства инвалидов</a:t>
            </a:r>
            <a:r>
              <a:rPr lang="ru-RU" sz="1700" dirty="0"/>
              <a:t>. </a:t>
            </a:r>
          </a:p>
          <a:p>
            <a:pPr marL="114300" lvl="1" indent="-114300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300" dirty="0"/>
              <a:t>Данная обязанность выполняется путем принятия локальных нормативных правовых актов (например, приказов). </a:t>
            </a:r>
          </a:p>
          <a:p>
            <a:pPr marL="114300" lvl="1" indent="-114300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13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5974" y="3573016"/>
            <a:ext cx="4392488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Содержание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локального </a:t>
            </a:r>
          </a:p>
          <a:p>
            <a:pPr algn="ctr"/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нормативного акта:</a:t>
            </a:r>
          </a:p>
          <a:p>
            <a:pPr algn="ctr"/>
            <a:endParaRPr lang="ru-RU" sz="16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sz="1600" dirty="0"/>
              <a:t> Сведения о количестве созданных и (или) выделенных рабочих мест</a:t>
            </a:r>
          </a:p>
          <a:p>
            <a:endParaRPr lang="ru-RU" sz="1600" dirty="0"/>
          </a:p>
          <a:p>
            <a:pPr>
              <a:buFont typeface="Wingdings" pitchFamily="2" charset="2"/>
              <a:buChar char="q"/>
            </a:pPr>
            <a:r>
              <a:rPr lang="ru-RU" sz="1600" dirty="0"/>
              <a:t> Сведения о наименовании должности (специальности, профессии) по рабочим местам, созданным и (или) выделенным в пределах установленной квоты для приема на работу инвалидов в соответствии со штатным расписанием </a:t>
            </a:r>
            <a:r>
              <a:rPr lang="ru-RU" sz="1600" dirty="0" smtClean="0"/>
              <a:t>работодателя</a:t>
            </a:r>
            <a:endParaRPr lang="ru-RU" sz="16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0" t="5809" r="5462" b="31101"/>
          <a:stretch/>
        </p:blipFill>
        <p:spPr>
          <a:xfrm>
            <a:off x="4716016" y="1412776"/>
            <a:ext cx="4277580" cy="5389030"/>
          </a:xfrm>
          <a:prstGeom prst="rect">
            <a:avLst/>
          </a:prstGeom>
          <a:ln>
            <a:solidFill>
              <a:srgbClr val="C00000"/>
            </a:solidFill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2179019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2381" y="908720"/>
            <a:ext cx="9144000" cy="0"/>
          </a:xfrm>
          <a:prstGeom prst="line">
            <a:avLst/>
          </a:prstGeom>
          <a:ln w="1905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027" name="Picture 3" descr="G:\Сайт\Сайт\logo_medso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85" y="116632"/>
            <a:ext cx="1335162" cy="64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31415" y="116632"/>
            <a:ext cx="61455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ДЕПАРТАМЕНТ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ЗДРАВООХРАНЕНИЯ, ТРУДА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СОЦИАЛЬНОЙ</a:t>
            </a:r>
          </a:p>
          <a:p>
            <a:pPr algn="ctr"/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ЗАЩИТЫ НАСЕЛЕНИЯ НЕНЕЦКОГО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АВТОНОМНОГО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ОКРУГА</a:t>
            </a:r>
            <a:endParaRPr lang="ru-RU" sz="1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7"/>
          <p:cNvSpPr txBox="1">
            <a:spLocks/>
          </p:cNvSpPr>
          <p:nvPr/>
        </p:nvSpPr>
        <p:spPr>
          <a:xfrm>
            <a:off x="5580112" y="2564904"/>
            <a:ext cx="3109068" cy="2151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100" dirty="0">
              <a:latin typeface="Segoe UI Light" panose="020B0502040204020203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11560" y="908829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107504" y="910773"/>
            <a:ext cx="8928992" cy="1185205"/>
            <a:chOff x="0" y="0"/>
            <a:chExt cx="8568952" cy="1390183"/>
          </a:xfrm>
          <a:scene3d>
            <a:camera prst="orthographicFront"/>
            <a:lightRig rig="chilly" dir="t"/>
          </a:scene3d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0" y="0"/>
              <a:ext cx="8568952" cy="1296144"/>
            </a:xfrm>
            <a:prstGeom prst="roundRect">
              <a:avLst>
                <a:gd name="adj" fmla="val 10000"/>
              </a:avLst>
            </a:prstGeom>
            <a:sp3d prstMaterial="translucentPowder">
              <a:bevelT w="127000" h="25400" prst="softRound"/>
            </a:sp3d>
          </p:spPr>
          <p:style>
            <a:lnRef idx="0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0" y="94039"/>
              <a:ext cx="8568951" cy="129614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6000" tIns="57150" rIns="57150" bIns="57150" numCol="1" spcCol="1270" anchor="ctr" anchorCtr="0">
              <a:noAutofit/>
            </a:bodyPr>
            <a:lstStyle/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b="1" u="sng" kern="1200" dirty="0" smtClean="0"/>
                <a:t>Создать специальные рабочие места для трудоустройства инвалидов</a:t>
              </a:r>
              <a:r>
                <a:rPr lang="ru-RU" sz="1500" kern="1200" dirty="0" smtClean="0"/>
                <a:t>. </a:t>
              </a:r>
            </a:p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kern="1200" dirty="0" smtClean="0"/>
                <a:t>Данная обязанность предусмотрена для организаций (юридических лиц) и выполняется путем принятия локальных нормативных правовых актов (например, приказов) и оборудования рабочих мест с учетом состояния здоровья инвалидов. 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17848" y="2222989"/>
            <a:ext cx="4608512" cy="4402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>
                <a:lumMod val="50000"/>
                <a:alpha val="93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Специальные рабочие места для трудоустройства инвалидов </a:t>
            </a:r>
            <a:r>
              <a:rPr lang="ru-RU" sz="1350" dirty="0" smtClean="0"/>
              <a:t>- рабочие места, требующие </a:t>
            </a:r>
            <a:r>
              <a:rPr lang="ru-RU" sz="1350" u="sng" dirty="0" smtClean="0"/>
              <a:t>дополнительных мер по организации труда</a:t>
            </a:r>
            <a:r>
              <a:rPr lang="ru-RU" sz="1350" dirty="0" smtClean="0"/>
              <a:t>, включая адаптацию основного и вспомогательного оборудования, технического и организационного оснащения, дополнительного оснащения и обеспечения техническими приспособлениями с учетом индивидуальных возможностей инвалидов. </a:t>
            </a:r>
          </a:p>
          <a:p>
            <a:pPr lvl="0"/>
            <a:r>
              <a:rPr lang="ru-RU" sz="1350" dirty="0" smtClean="0"/>
              <a:t>Приказом Минтруда России от 19 ноября 2013 года утверждены требования к оснащению (оборудованию) специальных рабочих мест для трудоустройства инвалидов. Оснащение (оборудование) специальных рабочих мест для трудоустройства инвалидов осуществляется работодателем индивидуально для конкретного инвалида по зрению, по слуху, с нарушением опорно-двигательного аппарата, передвигающиеся на креслах-колясках. Вместе с тем, согласно разъяснениям Минтруда России (письмо от 24 ноября 2014 года № 16-5/В-773) возможно создание специальных рабочих мест для инвалидов по общему заболеванию.</a:t>
            </a:r>
            <a:endParaRPr lang="ru-RU" sz="800" dirty="0"/>
          </a:p>
          <a:p>
            <a:pPr lvl="0"/>
            <a:endParaRPr lang="ru-RU" sz="8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4716016" y="2223118"/>
            <a:ext cx="4335251" cy="440120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>
            <a:solidFill>
              <a:schemeClr val="accent1">
                <a:lumMod val="50000"/>
                <a:alpha val="93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Приказ Департамента здравоохранения, труда и социальной защиты населения Ненецкого автономного округа от  13.08.2015 № 38 устанавливает минимальное количество специальных рабочих мест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3728447"/>
              </p:ext>
            </p:extLst>
          </p:nvPr>
        </p:nvGraphicFramePr>
        <p:xfrm>
          <a:off x="4802795" y="3088412"/>
          <a:ext cx="4161694" cy="34397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5469"/>
                <a:gridCol w="2016225"/>
              </a:tblGrid>
              <a:tr h="63417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Среднесписочная численность работников, чел.</a:t>
                      </a:r>
                      <a:endParaRPr kumimoji="0" lang="ru-RU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0" baseline="0" dirty="0" smtClean="0"/>
                        <a:t>Минимальное количество специальных рабочих мест, ед.</a:t>
                      </a:r>
                      <a:endParaRPr lang="ru-RU" sz="1200" spc="0" baseline="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27178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0" baseline="0" dirty="0" smtClean="0"/>
                        <a:t>От 101 до 200 включительно</a:t>
                      </a:r>
                      <a:endParaRPr lang="ru-RU" sz="1200" spc="0" baseline="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pc="0" baseline="0" dirty="0" smtClean="0"/>
                        <a:t>1</a:t>
                      </a:r>
                      <a:endParaRPr lang="ru-RU" sz="1200" spc="0" baseline="0" dirty="0"/>
                    </a:p>
                  </a:txBody>
                  <a:tcPr/>
                </a:tc>
              </a:tr>
              <a:tr h="271789">
                <a:tc>
                  <a:txBody>
                    <a:bodyPr/>
                    <a:lstStyle/>
                    <a:p>
                      <a:r>
                        <a:rPr lang="ru-RU" sz="1200" spc="0" baseline="0" dirty="0" smtClean="0"/>
                        <a:t>От 201 до 300 включительно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pc="0" baseline="0" dirty="0" smtClean="0"/>
                        <a:t>2</a:t>
                      </a:r>
                      <a:endParaRPr lang="ru-RU" sz="1200" spc="0" baseline="0" dirty="0"/>
                    </a:p>
                  </a:txBody>
                  <a:tcPr/>
                </a:tc>
              </a:tr>
              <a:tr h="27178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От 301 до 400 включительно</a:t>
                      </a:r>
                      <a:endParaRPr lang="ru-RU" sz="11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pc="0" baseline="0" dirty="0" smtClean="0"/>
                        <a:t>3</a:t>
                      </a:r>
                      <a:endParaRPr lang="ru-RU" sz="1200" spc="0" baseline="0" dirty="0"/>
                    </a:p>
                  </a:txBody>
                  <a:tcPr/>
                </a:tc>
              </a:tr>
              <a:tr h="27178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От 401 до 500 включительно</a:t>
                      </a:r>
                      <a:endParaRPr lang="ru-RU" sz="11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pc="0" baseline="0" dirty="0" smtClean="0"/>
                        <a:t>4</a:t>
                      </a:r>
                      <a:endParaRPr lang="ru-RU" sz="1200" spc="0" baseline="0" dirty="0"/>
                    </a:p>
                  </a:txBody>
                  <a:tcPr/>
                </a:tc>
              </a:tr>
              <a:tr h="27178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От 501 до 600 включительно</a:t>
                      </a:r>
                      <a:endParaRPr lang="ru-RU" sz="11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pc="0" baseline="0" dirty="0" smtClean="0"/>
                        <a:t>5</a:t>
                      </a:r>
                      <a:endParaRPr lang="ru-RU" sz="1200" spc="0" baseline="0" dirty="0"/>
                    </a:p>
                  </a:txBody>
                  <a:tcPr/>
                </a:tc>
              </a:tr>
              <a:tr h="27178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От 601 до 700 включительно</a:t>
                      </a:r>
                      <a:endParaRPr lang="ru-RU" sz="11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pc="0" baseline="0" dirty="0" smtClean="0"/>
                        <a:t>6</a:t>
                      </a:r>
                      <a:endParaRPr lang="ru-RU" sz="1200" spc="0" baseline="0" dirty="0"/>
                    </a:p>
                  </a:txBody>
                  <a:tcPr/>
                </a:tc>
              </a:tr>
              <a:tr h="2989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От 701 до 800 включительно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pc="0" baseline="0" dirty="0" smtClean="0"/>
                        <a:t>7</a:t>
                      </a:r>
                      <a:endParaRPr lang="ru-RU" sz="1200" spc="0" baseline="0" dirty="0"/>
                    </a:p>
                  </a:txBody>
                  <a:tcPr/>
                </a:tc>
              </a:tr>
              <a:tr h="27178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От 801 до 900 включительно</a:t>
                      </a:r>
                      <a:endParaRPr lang="ru-RU" sz="11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pc="0" baseline="0" dirty="0" smtClean="0"/>
                        <a:t>8</a:t>
                      </a:r>
                      <a:endParaRPr lang="ru-RU" sz="1200" spc="0" baseline="0" dirty="0"/>
                    </a:p>
                  </a:txBody>
                  <a:tcPr/>
                </a:tc>
              </a:tr>
              <a:tr h="280465">
                <a:tc>
                  <a:txBody>
                    <a:bodyPr/>
                    <a:lstStyle/>
                    <a:p>
                      <a:r>
                        <a:rPr lang="ru-RU" sz="1200" spc="0" baseline="0" dirty="0" smtClean="0"/>
                        <a:t>От 901 до 1000 включительно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pc="0" baseline="0" dirty="0" smtClean="0"/>
                        <a:t>9</a:t>
                      </a:r>
                      <a:endParaRPr lang="ru-RU" sz="1200" spc="0" baseline="0" dirty="0"/>
                    </a:p>
                  </a:txBody>
                  <a:tcPr/>
                </a:tc>
              </a:tr>
              <a:tr h="224620">
                <a:tc>
                  <a:txBody>
                    <a:bodyPr/>
                    <a:lstStyle/>
                    <a:p>
                      <a:r>
                        <a:rPr lang="ru-RU" sz="1200" spc="0" baseline="0" dirty="0" smtClean="0"/>
                        <a:t>От 1000 и более </a:t>
                      </a:r>
                      <a:endParaRPr lang="ru-RU" sz="1200" spc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pc="0" baseline="0" dirty="0" smtClean="0"/>
                        <a:t>10</a:t>
                      </a:r>
                      <a:endParaRPr lang="ru-RU" spc="0" baseline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62619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-108520" y="701407"/>
            <a:ext cx="9144000" cy="0"/>
          </a:xfrm>
          <a:prstGeom prst="line">
            <a:avLst/>
          </a:prstGeom>
          <a:ln w="1905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027" name="Picture 3" descr="G:\Сайт\Сайт\logo_medso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820"/>
            <a:ext cx="1335162" cy="64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31415" y="116632"/>
            <a:ext cx="61455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ДЕПАРТАМЕНТ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ЗДРАВООХРАНЕНИЯ, ТРУДА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СОЦИАЛЬНОЙ</a:t>
            </a:r>
          </a:p>
          <a:p>
            <a:pPr algn="ctr"/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ЗАЩИТЫ НАСЕЛЕНИЯ НЕНЕЦКОГО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АВТОНОМНОГО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ОКРУГА</a:t>
            </a:r>
            <a:endParaRPr lang="ru-RU" sz="1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7"/>
          <p:cNvSpPr txBox="1">
            <a:spLocks/>
          </p:cNvSpPr>
          <p:nvPr/>
        </p:nvSpPr>
        <p:spPr>
          <a:xfrm>
            <a:off x="5673694" y="2564904"/>
            <a:ext cx="3109068" cy="2151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100" dirty="0">
              <a:latin typeface="Segoe UI Light" panose="020B0502040204020203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07504" y="765282"/>
            <a:ext cx="8927976" cy="5754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Локальный нормативный акт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по специальным рабочим местам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8339" y="2043629"/>
            <a:ext cx="4642991" cy="41857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>
                <a:lumMod val="50000"/>
                <a:alpha val="93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Содержание локального нормативного акта:</a:t>
            </a:r>
          </a:p>
          <a:p>
            <a:pPr algn="ctr"/>
            <a:endParaRPr lang="ru-RU" sz="1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sz="1400" dirty="0" smtClean="0"/>
              <a:t> Сведения о количестве созданных и (или) выделенных специальных рабочих мест в пределах установленной квоты для приема на работу инвалидов</a:t>
            </a:r>
          </a:p>
          <a:p>
            <a:endParaRPr lang="ru-RU" sz="1400" dirty="0" smtClean="0"/>
          </a:p>
          <a:p>
            <a:pPr>
              <a:buFont typeface="Wingdings" pitchFamily="2" charset="2"/>
              <a:buChar char="q"/>
            </a:pPr>
            <a:r>
              <a:rPr lang="ru-RU" sz="1400" dirty="0" smtClean="0"/>
              <a:t> Сведения о наименовании должности (специальности, профессии) по специальным рабочим местам в соответствии со штатным расписанием работодателя;</a:t>
            </a:r>
          </a:p>
          <a:p>
            <a:endParaRPr lang="ru-RU" sz="1400" dirty="0" smtClean="0"/>
          </a:p>
          <a:p>
            <a:pPr>
              <a:buFont typeface="Wingdings" pitchFamily="2" charset="2"/>
              <a:buChar char="q"/>
            </a:pPr>
            <a:r>
              <a:rPr lang="ru-RU" sz="1400" dirty="0" smtClean="0"/>
              <a:t> Сведения об установленных дополнительных мерах по организации труда для специальных рабочих мест, включая адаптацию основного и вспомогательного оборудования, технического и организационного оснащения, дополнительного оснащения и обеспечение техническими приспособлениями с учетом индивидуальных возможностей инвалидов.</a:t>
            </a:r>
          </a:p>
          <a:p>
            <a:pPr algn="ctr"/>
            <a:endParaRPr lang="ru-RU" sz="1400" dirty="0" smtClean="0"/>
          </a:p>
          <a:p>
            <a:endParaRPr lang="ru-RU" sz="14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4" t="5901" r="5461" b="5901"/>
          <a:stretch/>
        </p:blipFill>
        <p:spPr>
          <a:xfrm>
            <a:off x="4860032" y="1372480"/>
            <a:ext cx="4175448" cy="5343749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584550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2381" y="908720"/>
            <a:ext cx="9144000" cy="0"/>
          </a:xfrm>
          <a:prstGeom prst="line">
            <a:avLst/>
          </a:prstGeom>
          <a:ln w="1905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027" name="Picture 3" descr="G:\Сайт\Сайт\logo_medso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85" y="116632"/>
            <a:ext cx="1335162" cy="64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34527" y="148569"/>
            <a:ext cx="61455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ДЕПАРТАМЕНТ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ЗДРАВООХРАНЕНИЯ, ТРУДА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СОЦИАЛЬНОЙ</a:t>
            </a:r>
          </a:p>
          <a:p>
            <a:pPr algn="ctr"/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ЗАЩИТЫ НАСЕЛЕНИЯ НЕНЕЦКОГО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АВТОНОМНОГО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ОКРУГА</a:t>
            </a:r>
            <a:endParaRPr lang="ru-RU" sz="1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7"/>
          <p:cNvSpPr txBox="1">
            <a:spLocks/>
          </p:cNvSpPr>
          <p:nvPr/>
        </p:nvSpPr>
        <p:spPr>
          <a:xfrm>
            <a:off x="5652120" y="2564904"/>
            <a:ext cx="3109068" cy="2151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100" dirty="0">
              <a:latin typeface="Segoe UI Light" panose="020B0502040204020203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84406" y="937567"/>
            <a:ext cx="8856983" cy="291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Обязанности работодателя в области квотирования рабочих мест для инвалидов</a:t>
            </a:r>
            <a:endParaRPr lang="ru-RU" sz="2000" b="1" dirty="0">
              <a:solidFill>
                <a:srgbClr val="C00000"/>
              </a:solidFill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184406" y="1445583"/>
            <a:ext cx="8856983" cy="771518"/>
            <a:chOff x="0" y="97518"/>
            <a:chExt cx="8136904" cy="771518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0" y="97518"/>
              <a:ext cx="8136904" cy="77151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1338716" y="97518"/>
              <a:ext cx="6798188" cy="771518"/>
            </a:xfrm>
            <a:prstGeom prst="rect">
              <a:avLst/>
            </a:prstGeom>
            <a:ln w="254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216000" tIns="34290" rIns="34290" bIns="34290" numCol="1" spcCol="1270" anchor="t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u="sng" kern="1200" dirty="0" smtClean="0"/>
                <a:t>  Ежегодно предоставлять в Центр занятости населения информацию об установлении квоты</a:t>
              </a:r>
              <a:endParaRPr lang="ru-RU" sz="1200" kern="1200" dirty="0"/>
            </a:p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150" kern="1200" dirty="0" smtClean="0"/>
                <a:t> Информация предоставляется до 15 ноября текущего календарного года, уведомление об установлении квоты и сроки его </a:t>
              </a:r>
              <a:r>
                <a:rPr lang="ru-RU" sz="1150" kern="1200" dirty="0" smtClean="0"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предоставления</a:t>
              </a:r>
              <a:r>
                <a:rPr lang="ru-RU" sz="1150" kern="1200" dirty="0" smtClean="0"/>
                <a:t> утверждены законом Ненецкого автономного округа от  16.04.2014 № 14-оз</a:t>
              </a:r>
              <a:endParaRPr lang="ru-RU" sz="1150" kern="1200" dirty="0"/>
            </a:p>
          </p:txBody>
        </p:sp>
      </p:grpSp>
      <p:sp>
        <p:nvSpPr>
          <p:cNvPr id="15" name="Скругленный прямоугольник 14"/>
          <p:cNvSpPr/>
          <p:nvPr/>
        </p:nvSpPr>
        <p:spPr>
          <a:xfrm>
            <a:off x="184407" y="1277836"/>
            <a:ext cx="1507274" cy="1080119"/>
          </a:xfrm>
          <a:prstGeom prst="roundRect">
            <a:avLst>
              <a:gd name="adj" fmla="val 10000"/>
            </a:avLst>
          </a:prstGeom>
          <a:blipFill rotWithShape="0">
            <a:blip r:embed="rId4"/>
            <a:stretch>
              <a:fillRect/>
            </a:stretch>
          </a:blip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451145"/>
              </p:ext>
            </p:extLst>
          </p:nvPr>
        </p:nvGraphicFramePr>
        <p:xfrm>
          <a:off x="184406" y="2400419"/>
          <a:ext cx="8856983" cy="4412958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504057"/>
                <a:gridCol w="8352926"/>
              </a:tblGrid>
              <a:tr h="436748"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1.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/>
                        <a:t>Среднесписочная численность работников за десять календарных месяцев текущего календарного года;</a:t>
                      </a:r>
                      <a:endParaRPr lang="ru-RU" sz="1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916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/>
                        <a:t>Количество</a:t>
                      </a:r>
                      <a:r>
                        <a:rPr lang="ru-RU" sz="1400" kern="1200" baseline="0" dirty="0" smtClean="0"/>
                        <a:t> инвалидов, работающих в организации на 1 ноября текущего календарного года</a:t>
                      </a:r>
                      <a:r>
                        <a:rPr lang="ru-RU" sz="1400" kern="1200" dirty="0" smtClean="0"/>
                        <a:t>;</a:t>
                      </a:r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7278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3.</a:t>
                      </a:r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/>
                        <a:t>Количество рабочих мест, установленное в организации; </a:t>
                      </a:r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7278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4.</a:t>
                      </a:r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/>
                        <a:t>Количество инвалидов, которых планируется трудоустроить на рабочие места для приема на работу инвалидов;</a:t>
                      </a:r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3826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5.</a:t>
                      </a:r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/>
                        <a:t>Количество созданных</a:t>
                      </a:r>
                      <a:r>
                        <a:rPr lang="ru-RU" sz="1400" kern="1200" baseline="0" dirty="0" smtClean="0"/>
                        <a:t> (сохраненных) специальных рабочих мест для трудоустройства инвалидов на 1 ноября текущего календарного года;</a:t>
                      </a:r>
                      <a:endParaRPr lang="ru-RU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7903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6.</a:t>
                      </a:r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/>
                        <a:t>Сведения о принятии в отношении организации решения о ликвидации или возбуждении производства по делу о банкротстве;</a:t>
                      </a:r>
                      <a:endParaRPr lang="ru-RU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1064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7.</a:t>
                      </a:r>
                      <a:endParaRPr lang="ru-RU" sz="1400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/>
                        <a:t>Должностное</a:t>
                      </a:r>
                      <a:r>
                        <a:rPr lang="ru-RU" sz="1400" kern="1200" baseline="0" dirty="0" smtClean="0"/>
                        <a:t> лицо организации, ответственное за исполнение установленной квоты для приема на работу инвалидов, за прием на работу инвалидов и предоставление информации об исполнении установленной квоты для приема на работу инвалидов.</a:t>
                      </a:r>
                      <a:endParaRPr lang="ru-RU" sz="14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97691">
                <a:tc gridSpan="2">
                  <a:txBody>
                    <a:bodyPr/>
                    <a:lstStyle/>
                    <a:p>
                      <a:r>
                        <a:rPr lang="ru-RU" sz="1400" b="0" dirty="0" smtClean="0"/>
                        <a:t>К</a:t>
                      </a:r>
                      <a:r>
                        <a:rPr lang="ru-RU" sz="1400" b="0" baseline="0" dirty="0" smtClean="0"/>
                        <a:t> уведомлению об установлении квоты </a:t>
                      </a:r>
                      <a:r>
                        <a:rPr lang="ru-RU" sz="1400" b="1" baseline="0" dirty="0" smtClean="0"/>
                        <a:t>обязательно</a:t>
                      </a:r>
                      <a:r>
                        <a:rPr lang="ru-RU" sz="1400" b="0" baseline="0" dirty="0" smtClean="0"/>
                        <a:t> прилагается заверенная руководителем организации копия локального нормативного акта организации,  устанавливающего количество рабочих мест.</a:t>
                      </a:r>
                      <a:endParaRPr lang="ru-RU" sz="1400" b="0" dirty="0" smtClean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5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95079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2381" y="908720"/>
            <a:ext cx="9144000" cy="0"/>
          </a:xfrm>
          <a:prstGeom prst="line">
            <a:avLst/>
          </a:prstGeom>
          <a:ln w="1905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027" name="Picture 3" descr="G:\Сайт\Сайт\logo_medso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85" y="116632"/>
            <a:ext cx="1335162" cy="64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31415" y="116632"/>
            <a:ext cx="61455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ДЕПАРТАМЕНТ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ЗДРАВООХРАНЕНИЯ, ТРУДА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СОЦИАЛЬНОЙ</a:t>
            </a:r>
          </a:p>
          <a:p>
            <a:pPr algn="ctr"/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ЗАЩИТЫ НАСЕЛЕНИЯ НЕНЕЦКОГО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АВТОНОМНОГО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ОКРУГА</a:t>
            </a:r>
            <a:endParaRPr lang="ru-RU" sz="1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7"/>
          <p:cNvSpPr txBox="1">
            <a:spLocks/>
          </p:cNvSpPr>
          <p:nvPr/>
        </p:nvSpPr>
        <p:spPr>
          <a:xfrm>
            <a:off x="5652120" y="2564904"/>
            <a:ext cx="3109068" cy="2151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100" dirty="0">
              <a:latin typeface="Segoe UI Light" panose="020B0502040204020203" pitchFamily="34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07504" y="961215"/>
            <a:ext cx="8928992" cy="451561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Обязанности работодателя в области квотирования рабочих мест для инвалидов</a:t>
            </a:r>
            <a:endParaRPr lang="ru-RU" sz="2000" b="1" dirty="0">
              <a:solidFill>
                <a:srgbClr val="C00000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107505" y="1465270"/>
            <a:ext cx="8928992" cy="1387666"/>
            <a:chOff x="111671" y="103238"/>
            <a:chExt cx="8136904" cy="1512168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111671" y="103238"/>
              <a:ext cx="8136904" cy="1512168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3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1778598" y="194452"/>
              <a:ext cx="6358306" cy="13177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t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u="sng" kern="1200" dirty="0" smtClean="0"/>
                <a:t>Предоставлять в центр занятости населения информацию, необходимую для организации занятости инвалидов</a:t>
              </a:r>
              <a:r>
                <a:rPr lang="ru-RU" sz="1600" b="1" kern="1200" dirty="0" smtClean="0"/>
                <a:t>.</a:t>
              </a:r>
              <a:endParaRPr lang="ru-RU" sz="1600" kern="1200" dirty="0"/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200" kern="1200" dirty="0" smtClean="0"/>
                <a:t>В случае если выделенные (созданные) рабочие места для инвалидов вакантны, работодатель обязан подать в КУ НАО «Центр занятости населения» сведения о потребности в работниках, наличии свободных рабочих мест (вакантных должностей). Форма и сроки предоставления сведений утверждены постановлением </a:t>
              </a:r>
              <a:r>
                <a:rPr lang="ru-RU" sz="1200" dirty="0" smtClean="0"/>
                <a:t>Администрации НАО от 19.03.2015 г. № 63-п</a:t>
              </a:r>
              <a:endParaRPr lang="ru-RU" sz="1200" kern="1200" dirty="0"/>
            </a:p>
          </p:txBody>
        </p:sp>
      </p:grpSp>
      <p:sp>
        <p:nvSpPr>
          <p:cNvPr id="12" name="Скругленный прямоугольник 11"/>
          <p:cNvSpPr/>
          <p:nvPr/>
        </p:nvSpPr>
        <p:spPr>
          <a:xfrm>
            <a:off x="242947" y="1607228"/>
            <a:ext cx="1448623" cy="1159688"/>
          </a:xfrm>
          <a:prstGeom prst="roundRect">
            <a:avLst>
              <a:gd name="adj" fmla="val 10000"/>
            </a:avLst>
          </a:prstGeom>
          <a:blipFill rotWithShape="0">
            <a:blip r:embed="rId4"/>
            <a:stretch>
              <a:fillRect/>
            </a:stretch>
          </a:blipFill>
        </p:spPr>
        <p:style>
          <a:lnRef idx="3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5460" r="2750" b="3234"/>
          <a:stretch/>
        </p:blipFill>
        <p:spPr>
          <a:xfrm>
            <a:off x="107504" y="2861035"/>
            <a:ext cx="8928992" cy="3904502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5274311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2381" y="908720"/>
            <a:ext cx="9144000" cy="0"/>
          </a:xfrm>
          <a:prstGeom prst="line">
            <a:avLst/>
          </a:prstGeom>
          <a:ln w="1905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027" name="Picture 3" descr="G:\Сайт\Сайт\logo_medso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85" y="116632"/>
            <a:ext cx="1335162" cy="64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31415" y="116632"/>
            <a:ext cx="61455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ДЕПАРТАМЕНТ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ЗДРАВООХРАНЕНИЯ, ТРУДА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СОЦИАЛЬНОЙ</a:t>
            </a:r>
          </a:p>
          <a:p>
            <a:pPr algn="ctr"/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ЗАЩИТЫ НАСЕЛЕНИЯ НЕНЕЦКОГО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АВТОНОМНОГО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ОКРУГА</a:t>
            </a:r>
            <a:endParaRPr lang="ru-RU" sz="1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7"/>
          <p:cNvSpPr txBox="1">
            <a:spLocks/>
          </p:cNvSpPr>
          <p:nvPr/>
        </p:nvSpPr>
        <p:spPr>
          <a:xfrm>
            <a:off x="5652120" y="2564904"/>
            <a:ext cx="3109068" cy="2151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100" dirty="0">
              <a:latin typeface="Segoe UI Light" panose="020B0502040204020203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11560" y="908829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07504" y="972595"/>
            <a:ext cx="8928992" cy="36817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Обязанности работодателя в области квотирования рабочих мест для инвалидов</a:t>
            </a:r>
            <a:endParaRPr lang="ru-RU" sz="2000" b="1" dirty="0">
              <a:solidFill>
                <a:srgbClr val="C00000"/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107504" y="1433212"/>
            <a:ext cx="8928992" cy="915670"/>
            <a:chOff x="0" y="1"/>
            <a:chExt cx="8136904" cy="933328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0" y="1"/>
              <a:ext cx="8136904" cy="933328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3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1439478" y="1"/>
              <a:ext cx="6697426" cy="9333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u="sng" kern="1200" dirty="0" smtClean="0"/>
                <a:t>Создать инвалидам условия труда в соответствии с индивидуальной программой реабилитации или абилитации</a:t>
              </a:r>
              <a:endParaRPr lang="ru-RU" kern="1200" dirty="0"/>
            </a:p>
          </p:txBody>
        </p:sp>
      </p:grpSp>
      <p:sp>
        <p:nvSpPr>
          <p:cNvPr id="9" name="Скругленный прямоугольник 8"/>
          <p:cNvSpPr/>
          <p:nvPr/>
        </p:nvSpPr>
        <p:spPr>
          <a:xfrm>
            <a:off x="157662" y="1456771"/>
            <a:ext cx="1462011" cy="868552"/>
          </a:xfrm>
          <a:prstGeom prst="roundRect">
            <a:avLst>
              <a:gd name="adj" fmla="val 10000"/>
            </a:avLst>
          </a:prstGeom>
          <a:blipFill rotWithShape="0">
            <a:blip r:embed="rId4"/>
            <a:stretch>
              <a:fillRect/>
            </a:stretch>
          </a:blip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TextBox 14"/>
          <p:cNvSpPr txBox="1"/>
          <p:nvPr/>
        </p:nvSpPr>
        <p:spPr>
          <a:xfrm>
            <a:off x="107504" y="2417358"/>
            <a:ext cx="8928992" cy="41857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>
                <a:lumMod val="75000"/>
                <a:alpha val="93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Противопоказанными </a:t>
            </a:r>
            <a:r>
              <a:rPr lang="ru-RU" sz="1400" dirty="0" smtClean="0"/>
              <a:t>для трудоустройства инвалидов являются условия труда, характеризующиеся наличием </a:t>
            </a:r>
            <a:r>
              <a:rPr lang="ru-RU" sz="1400" b="1" dirty="0" smtClean="0"/>
              <a:t>вредных производственных факторов</a:t>
            </a:r>
            <a:r>
              <a:rPr lang="ru-RU" sz="1400" dirty="0" smtClean="0"/>
              <a:t>, превышающих гигиенические нормативы и оказывающих неблагоприятное воздействие на организм работающего и/или его потомство, и условия труда, воздействие которых в течение рабочей смены (или ее части) создает угрозу для жизни, высокий риск возникновения тяжелых форм острых профессиональных поражений, а именно: физические факторы (шум, вибрация, температура и др.); химические факторы (запыленность, загазованность воздуха рабочей зоны);биологические факторы; физические, динамические и статические нагрузки при подъеме и перемещении, удержании тяжестей, работе в неудобных вынужденных позах, длительной ходьбе; нервно-психические нагрузки.</a:t>
            </a:r>
          </a:p>
          <a:p>
            <a:endParaRPr lang="ru-RU" sz="1400" dirty="0" smtClean="0"/>
          </a:p>
          <a:p>
            <a:r>
              <a:rPr lang="ru-RU" sz="1400" b="1" dirty="0" smtClean="0"/>
              <a:t>Показанными условиями </a:t>
            </a:r>
            <a:r>
              <a:rPr lang="ru-RU" sz="1400" dirty="0" smtClean="0"/>
              <a:t>труда для трудоустройства инвалидов являются:</a:t>
            </a:r>
          </a:p>
          <a:p>
            <a:pPr>
              <a:buFontTx/>
              <a:buChar char="-"/>
            </a:pPr>
            <a:r>
              <a:rPr lang="ru-RU" sz="1400" dirty="0" smtClean="0"/>
              <a:t> оптимальные и допустимые санитарно-гигиенические условия производственной среды по физическим, химическим и биологическим факторам (1 и 2 класса); </a:t>
            </a:r>
          </a:p>
          <a:p>
            <a:pPr>
              <a:buFontTx/>
              <a:buChar char="-"/>
            </a:pPr>
            <a:r>
              <a:rPr lang="ru-RU" sz="1400" dirty="0" smtClean="0"/>
              <a:t> работа с незначительной или умеренной физической, динамической и статической нагрузкой;</a:t>
            </a:r>
          </a:p>
          <a:p>
            <a:r>
              <a:rPr lang="ru-RU" sz="1400" dirty="0" smtClean="0"/>
              <a:t>- работа преимущественно в свободной позе, сидя, с возможностью смены положения тела, в отдельных случаях - стоя или с возможностью ходьбы;</a:t>
            </a:r>
          </a:p>
          <a:p>
            <a:r>
              <a:rPr lang="ru-RU" sz="1400" dirty="0" smtClean="0"/>
              <a:t>- рабочее место, соответствующее эргономическим требованиям;</a:t>
            </a:r>
          </a:p>
          <a:p>
            <a:pPr>
              <a:buFontTx/>
              <a:buChar char="-"/>
            </a:pPr>
            <a:r>
              <a:rPr lang="ru-RU" sz="1400" dirty="0" smtClean="0"/>
              <a:t> работа, не связанная со значительными перемещениями (переходами).</a:t>
            </a:r>
          </a:p>
          <a:p>
            <a:pPr algn="r"/>
            <a:r>
              <a:rPr lang="ru-RU" sz="1400" i="1" dirty="0" smtClean="0"/>
              <a:t>Постановление Главного государственного санитарного врача РФ от 18.05.2009 </a:t>
            </a:r>
            <a:r>
              <a:rPr lang="ru-RU" sz="1400" i="1" dirty="0"/>
              <a:t>№</a:t>
            </a:r>
            <a:r>
              <a:rPr lang="ru-RU" sz="1400" i="1" dirty="0" smtClean="0"/>
              <a:t> 30</a:t>
            </a:r>
          </a:p>
          <a:p>
            <a:pPr algn="r"/>
            <a:r>
              <a:rPr lang="ru-RU" sz="1400" i="1" dirty="0" smtClean="0"/>
              <a:t>"Об утверждении СП 2.2.9.2510-09"</a:t>
            </a:r>
          </a:p>
        </p:txBody>
      </p:sp>
    </p:spTree>
    <p:extLst>
      <p:ext uri="{BB962C8B-B14F-4D97-AF65-F5344CB8AC3E}">
        <p14:creationId xmlns:p14="http://schemas.microsoft.com/office/powerpoint/2010/main" val="20186184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вота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EEFD162-EDAF-40F1-8DE6-8C07E9AEC85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квота</Template>
  <TotalTime>4580</TotalTime>
  <Words>1868</Words>
  <Application>Microsoft Office PowerPoint</Application>
  <PresentationFormat>Экран (4:3)</PresentationFormat>
  <Paragraphs>198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27" baseType="lpstr">
      <vt:lpstr>Arial</vt:lpstr>
      <vt:lpstr>Calibri</vt:lpstr>
      <vt:lpstr>Calibri Light</vt:lpstr>
      <vt:lpstr>Courier New</vt:lpstr>
      <vt:lpstr>Segoe</vt:lpstr>
      <vt:lpstr>Segoe UI</vt:lpstr>
      <vt:lpstr>Segoe UI Light</vt:lpstr>
      <vt:lpstr>Times New Roman</vt:lpstr>
      <vt:lpstr>Wingdings</vt:lpstr>
      <vt:lpstr>квота</vt:lpstr>
      <vt:lpstr>Белый текст и шрифт Courier для слайдов с кодом</vt:lpstr>
      <vt:lpstr>Тема Office</vt:lpstr>
      <vt:lpstr>Презентация PowerPoint</vt:lpstr>
      <vt:lpstr> 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Обязанности работодателя в области квотирования рабочих мест для инвалидов</vt:lpstr>
      <vt:lpstr> </vt:lpstr>
      <vt:lpstr>Презентация PowerPoint</vt:lpstr>
      <vt:lpstr> </vt:lpstr>
      <vt:lpstr>Презентация PowerPoint</vt:lpstr>
      <vt:lpstr>Презентация PowerPoint</vt:lpstr>
      <vt:lpstr> 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Квотирование рабочих мест для инвалидов</dc:title>
  <dc:creator>ShishebarovaTI</dc:creator>
  <cp:lastModifiedBy>Вечер Ирина Алексеевна</cp:lastModifiedBy>
  <cp:revision>201</cp:revision>
  <cp:lastPrinted>2018-04-26T11:45:19Z</cp:lastPrinted>
  <dcterms:created xsi:type="dcterms:W3CDTF">2014-04-03T11:53:09Z</dcterms:created>
  <dcterms:modified xsi:type="dcterms:W3CDTF">2018-08-28T08:59:18Z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TC102867899990</vt:lpwstr>
  </property>
</Properties>
</file>