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88" r:id="rId3"/>
    <p:sldId id="391" r:id="rId4"/>
    <p:sldId id="376" r:id="rId5"/>
    <p:sldId id="383" r:id="rId6"/>
    <p:sldId id="369" r:id="rId7"/>
    <p:sldId id="370" r:id="rId8"/>
    <p:sldId id="393" r:id="rId9"/>
    <p:sldId id="394" r:id="rId10"/>
    <p:sldId id="397" r:id="rId11"/>
    <p:sldId id="396" r:id="rId12"/>
    <p:sldId id="321" r:id="rId13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0062A7"/>
    <a:srgbClr val="558ED5"/>
    <a:srgbClr val="2960A3"/>
    <a:srgbClr val="3174C5"/>
    <a:srgbClr val="604A7B"/>
    <a:srgbClr val="953735"/>
    <a:srgbClr val="4F81BD"/>
    <a:srgbClr val="C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74" autoAdjust="0"/>
    <p:restoredTop sz="94660"/>
  </p:normalViewPr>
  <p:slideViewPr>
    <p:cSldViewPr>
      <p:cViewPr varScale="1">
        <p:scale>
          <a:sx n="112" d="100"/>
          <a:sy n="112" d="100"/>
        </p:scale>
        <p:origin x="13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финансирование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D5-494C-B356-9C7180E7025A}"/>
              </c:ext>
            </c:extLst>
          </c:dPt>
          <c:dPt>
            <c:idx val="1"/>
            <c:bubble3D val="0"/>
            <c:spPr>
              <a:solidFill>
                <a:srgbClr val="558ED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D5-494C-B356-9C7180E702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D5-494C-B356-9C7180E702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D5-494C-B356-9C7180E702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Федеральный бюджет</c:v>
                </c:pt>
                <c:pt idx="1">
                  <c:v>Бюджет НАО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3</c:v>
                </c:pt>
                <c:pt idx="1">
                  <c:v>4.1399999999999997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ED5-494C-B356-9C7180E7025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70"/>
        <c:holeSize val="48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16649781992602"/>
          <c:y val="0.79681134064783909"/>
          <c:w val="0.62771649355660608"/>
          <c:h val="0.19341489255269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752426058940311"/>
          <c:y val="3.5927078061285374E-2"/>
          <c:w val="0.51560563319051511"/>
          <c:h val="0.759090039378340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средств федерального бюджета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Спорт-норма жизни</c:v>
                </c:pt>
                <c:pt idx="1">
                  <c:v>Старшее поколение</c:v>
                </c:pt>
                <c:pt idx="2">
                  <c:v>Содействие занятости женщин</c:v>
                </c:pt>
                <c:pt idx="3">
                  <c:v>Финансовая поддержка семей при рождении детей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406003</c:v>
                </c:pt>
                <c:pt idx="1">
                  <c:v>956060</c:v>
                </c:pt>
                <c:pt idx="2">
                  <c:v>143920</c:v>
                </c:pt>
                <c:pt idx="3">
                  <c:v>1576207.4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94-4B6B-A495-E7E2E4C13A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финансирование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Спорт-норма жизни</c:v>
                </c:pt>
                <c:pt idx="1">
                  <c:v>Старшее поколение</c:v>
                </c:pt>
                <c:pt idx="2">
                  <c:v>Содействие занятости женщин</c:v>
                </c:pt>
                <c:pt idx="3">
                  <c:v>Финансовая поддержка семей при рождении детей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1714850</c:v>
                </c:pt>
                <c:pt idx="1">
                  <c:v>1064450</c:v>
                </c:pt>
                <c:pt idx="2">
                  <c:v>238470</c:v>
                </c:pt>
                <c:pt idx="3">
                  <c:v>4192124.11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94-4B6B-A495-E7E2E4C13A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59975040"/>
        <c:axId val="259975432"/>
      </c:barChart>
      <c:catAx>
        <c:axId val="259975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59975432"/>
        <c:crosses val="autoZero"/>
        <c:auto val="1"/>
        <c:lblAlgn val="ctr"/>
        <c:lblOffset val="100"/>
        <c:noMultiLvlLbl val="0"/>
      </c:catAx>
      <c:valAx>
        <c:axId val="259975432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25997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Выплаты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5960691575819297E-2"/>
                  <c:y val="-4.3556434024870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51B-4DBF-9D2B-D6200ABBCB51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615633.69999999995</c:v>
                </c:pt>
                <c:pt idx="1">
                  <c:v>703659.2</c:v>
                </c:pt>
                <c:pt idx="2">
                  <c:v>705246.9</c:v>
                </c:pt>
                <c:pt idx="3">
                  <c:v>713773.3</c:v>
                </c:pt>
                <c:pt idx="4">
                  <c:v>722470.1</c:v>
                </c:pt>
                <c:pt idx="5">
                  <c:v>731340.9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51B-4DBF-9D2B-D6200ABBCB5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9976216"/>
        <c:axId val="259976608"/>
      </c:lineChart>
      <c:catAx>
        <c:axId val="259976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59976608"/>
        <c:crosses val="autoZero"/>
        <c:auto val="1"/>
        <c:lblAlgn val="ctr"/>
        <c:lblOffset val="100"/>
        <c:noMultiLvlLbl val="0"/>
      </c:catAx>
      <c:valAx>
        <c:axId val="259976608"/>
        <c:scaling>
          <c:orientation val="minMax"/>
          <c:max val="760000"/>
          <c:min val="580000"/>
        </c:scaling>
        <c:delete val="1"/>
        <c:axPos val="l"/>
        <c:numFmt formatCode="#,##0" sourceLinked="0"/>
        <c:majorTickMark val="none"/>
        <c:minorTickMark val="none"/>
        <c:tickLblPos val="nextTo"/>
        <c:crossAx val="259976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Участников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120</c:v>
                </c:pt>
                <c:pt idx="1">
                  <c:v>130</c:v>
                </c:pt>
                <c:pt idx="2">
                  <c:v>150</c:v>
                </c:pt>
                <c:pt idx="3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11-414F-A856-6217ECAA18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5795200"/>
        <c:axId val="265795592"/>
      </c:barChart>
      <c:catAx>
        <c:axId val="26579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65795592"/>
        <c:crosses val="autoZero"/>
        <c:auto val="1"/>
        <c:lblAlgn val="ctr"/>
        <c:lblOffset val="100"/>
        <c:noMultiLvlLbl val="0"/>
      </c:catAx>
      <c:valAx>
        <c:axId val="265795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6579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551239521795915E-2"/>
          <c:y val="3.5714781690923229E-2"/>
          <c:w val="0.65448589512461353"/>
          <c:h val="0.8787738862348627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и молодежь
(возраст 3-29 лет)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55</c:v>
                </c:pt>
                <c:pt idx="1">
                  <c:v>60</c:v>
                </c:pt>
                <c:pt idx="2">
                  <c:v>65</c:v>
                </c:pt>
                <c:pt idx="3">
                  <c:v>70</c:v>
                </c:pt>
                <c:pt idx="4">
                  <c:v>75</c:v>
                </c:pt>
                <c:pt idx="5">
                  <c:v>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832-4838-ADE7-F8F00C1C9B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Граждане среднего возраста
(женщины: 30-54; мужчины: 30-59)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080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27.9</c:v>
                </c:pt>
                <c:pt idx="1">
                  <c:v>32.200000000000003</c:v>
                </c:pt>
                <c:pt idx="2">
                  <c:v>37.5</c:v>
                </c:pt>
                <c:pt idx="3">
                  <c:v>41.5</c:v>
                </c:pt>
                <c:pt idx="4">
                  <c:v>48.6</c:v>
                </c:pt>
                <c:pt idx="5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832-4838-ADE7-F8F00C1C9B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Граждане старшего возраста
(женщины: 55-79; мужчины: 60-79)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50800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18.7</c:v>
                </c:pt>
                <c:pt idx="1">
                  <c:v>18.899999999999999</c:v>
                </c:pt>
                <c:pt idx="2">
                  <c:v>19.100000000000001</c:v>
                </c:pt>
                <c:pt idx="3">
                  <c:v>19.3</c:v>
                </c:pt>
                <c:pt idx="4">
                  <c:v>19.5</c:v>
                </c:pt>
                <c:pt idx="5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832-4838-ADE7-F8F00C1C9BE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7121712"/>
        <c:axId val="267122104"/>
      </c:lineChart>
      <c:catAx>
        <c:axId val="267121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67122104"/>
        <c:crosses val="autoZero"/>
        <c:auto val="1"/>
        <c:lblAlgn val="ctr"/>
        <c:lblOffset val="100"/>
        <c:noMultiLvlLbl val="0"/>
      </c:catAx>
      <c:valAx>
        <c:axId val="26712210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6712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11963126237632"/>
          <c:y val="0.12443712851349847"/>
          <c:w val="0.28319900694709621"/>
          <c:h val="0.64089493528496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3AD4C-C410-4AF9-9841-DAE77C9336E5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04759B4F-E130-4D7D-B02A-F430EA3C44AE}">
      <dgm:prSet custT="1"/>
      <dgm:spPr/>
      <dgm:t>
        <a:bodyPr/>
        <a:lstStyle/>
        <a:p>
          <a:pPr rtl="0"/>
          <a:r>
            <a:rPr lang="ru-RU" sz="2400" b="1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на 1 530</a:t>
          </a:r>
          <a:r>
            <a:rPr lang="ru-RU" sz="2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/>
          </a:r>
          <a:br>
            <a:rPr lang="ru-RU" sz="2400" dirty="0" smtClean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2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детей</a:t>
          </a:r>
        </a:p>
        <a:p>
          <a:pPr rtl="0"/>
          <a:r>
            <a:rPr lang="ru-RU" sz="18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будет получен окружной материнский капитал за 2019 – 2024 годы</a:t>
          </a:r>
          <a:endParaRPr lang="ru-RU" sz="18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FF1DED7-57F8-4B03-91C7-7DE881A5F49E}" type="parTrans" cxnId="{C7175EA9-4C7E-48FF-A69B-E53CCC7D97CF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4D0F060-985A-45CE-938F-F5797AF0F624}" type="sibTrans" cxnId="{C7175EA9-4C7E-48FF-A69B-E53CCC7D97CF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B79A3BF-CB89-4AA3-BDCE-1338CCD095DC}">
      <dgm:prSet custT="1"/>
      <dgm:spPr/>
      <dgm:t>
        <a:bodyPr/>
        <a:lstStyle/>
        <a:p>
          <a:pPr rtl="0"/>
          <a:r>
            <a:rPr lang="ru-RU" sz="2000" b="1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250 </a:t>
          </a:r>
          <a:r>
            <a:rPr lang="ru-RU" sz="20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/>
          </a:r>
          <a:br>
            <a:rPr lang="ru-RU" sz="2000" dirty="0" smtClean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20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циклов экстракорпорального оплодотворения</a:t>
          </a:r>
        </a:p>
        <a:p>
          <a:pPr rtl="0"/>
          <a:r>
            <a:rPr lang="ru-RU" sz="18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семьям, страдающим бесплодием, проведут за счет средств ОМС в 2019 – 2024 годах</a:t>
          </a:r>
          <a:endParaRPr lang="ru-RU" sz="1800" dirty="0">
            <a:solidFill>
              <a:schemeClr val="accent6">
                <a:lumMod val="75000"/>
              </a:schemeClr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1C7C581-168F-4BF0-A258-B8BE48BB37DE}" type="parTrans" cxnId="{413C8EB1-3B06-4439-82A5-D0EEF75B5F79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A9BFDF8-5E20-43C5-A81A-43658D084B27}" type="sibTrans" cxnId="{413C8EB1-3B06-4439-82A5-D0EEF75B5F79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0CF164B-3612-4E39-8EFD-86CD0B3F607C}" type="pres">
      <dgm:prSet presAssocID="{D363AD4C-C410-4AF9-9841-DAE77C9336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449FEE-FEFB-491E-AD75-F86D4FEBAA01}" type="pres">
      <dgm:prSet presAssocID="{04759B4F-E130-4D7D-B02A-F430EA3C44A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D9CC7-09B3-4F00-9534-E330CE9B19C7}" type="pres">
      <dgm:prSet presAssocID="{64D0F060-985A-45CE-938F-F5797AF0F624}" presName="sibTrans" presStyleCnt="0"/>
      <dgm:spPr/>
    </dgm:pt>
    <dgm:pt modelId="{C90166B7-93C4-4531-8FB3-441C32FB46BE}" type="pres">
      <dgm:prSet presAssocID="{4B79A3BF-CB89-4AA3-BDCE-1338CCD095D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FD07C-F0FE-4945-AD65-3F42B1922BBF}" type="presOf" srcId="{D363AD4C-C410-4AF9-9841-DAE77C9336E5}" destId="{60CF164B-3612-4E39-8EFD-86CD0B3F607C}" srcOrd="0" destOrd="0" presId="urn:microsoft.com/office/officeart/2005/8/layout/default"/>
    <dgm:cxn modelId="{E0AB6774-A923-4350-A407-482A17B65E6A}" type="presOf" srcId="{4B79A3BF-CB89-4AA3-BDCE-1338CCD095DC}" destId="{C90166B7-93C4-4531-8FB3-441C32FB46BE}" srcOrd="0" destOrd="0" presId="urn:microsoft.com/office/officeart/2005/8/layout/default"/>
    <dgm:cxn modelId="{C236861A-9F99-4743-B5CD-DFB5FA479E71}" type="presOf" srcId="{04759B4F-E130-4D7D-B02A-F430EA3C44AE}" destId="{19449FEE-FEFB-491E-AD75-F86D4FEBAA01}" srcOrd="0" destOrd="0" presId="urn:microsoft.com/office/officeart/2005/8/layout/default"/>
    <dgm:cxn modelId="{C7175EA9-4C7E-48FF-A69B-E53CCC7D97CF}" srcId="{D363AD4C-C410-4AF9-9841-DAE77C9336E5}" destId="{04759B4F-E130-4D7D-B02A-F430EA3C44AE}" srcOrd="0" destOrd="0" parTransId="{1FF1DED7-57F8-4B03-91C7-7DE881A5F49E}" sibTransId="{64D0F060-985A-45CE-938F-F5797AF0F624}"/>
    <dgm:cxn modelId="{413C8EB1-3B06-4439-82A5-D0EEF75B5F79}" srcId="{D363AD4C-C410-4AF9-9841-DAE77C9336E5}" destId="{4B79A3BF-CB89-4AA3-BDCE-1338CCD095DC}" srcOrd="1" destOrd="0" parTransId="{31C7C581-168F-4BF0-A258-B8BE48BB37DE}" sibTransId="{6A9BFDF8-5E20-43C5-A81A-43658D084B27}"/>
    <dgm:cxn modelId="{8F6CECF2-7969-459D-9769-ABFB08FD6A55}" type="presParOf" srcId="{60CF164B-3612-4E39-8EFD-86CD0B3F607C}" destId="{19449FEE-FEFB-491E-AD75-F86D4FEBAA01}" srcOrd="0" destOrd="0" presId="urn:microsoft.com/office/officeart/2005/8/layout/default"/>
    <dgm:cxn modelId="{EF69F903-92FC-415F-ADF9-2F9FCFC6B1FE}" type="presParOf" srcId="{60CF164B-3612-4E39-8EFD-86CD0B3F607C}" destId="{F11D9CC7-09B3-4F00-9534-E330CE9B19C7}" srcOrd="1" destOrd="0" presId="urn:microsoft.com/office/officeart/2005/8/layout/default"/>
    <dgm:cxn modelId="{83952FBB-4328-41BC-8081-50852394F05A}" type="presParOf" srcId="{60CF164B-3612-4E39-8EFD-86CD0B3F607C}" destId="{C90166B7-93C4-4531-8FB3-441C32FB46B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63AD4C-C410-4AF9-9841-DAE77C9336E5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8119FD4C-2552-4C3D-98C8-4AC38F091A46}">
      <dgm:prSet custT="1"/>
      <dgm:spPr>
        <a:ln>
          <a:solidFill>
            <a:srgbClr val="77933C"/>
          </a:solidFill>
        </a:ln>
      </dgm:spPr>
      <dgm:t>
        <a:bodyPr/>
        <a:lstStyle/>
        <a:p>
          <a:pPr rtl="0"/>
          <a:r>
            <a:rPr lang="ru-RU" sz="2400" b="1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115</a:t>
          </a:r>
          <a:r>
            <a:rPr lang="ru-RU" sz="2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/>
          </a:r>
          <a:br>
            <a:rPr lang="ru-RU" sz="2400" dirty="0" smtClean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2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женщин</a:t>
          </a:r>
        </a:p>
        <a:p>
          <a:pPr rtl="0"/>
          <a:r>
            <a:rPr lang="ru-RU" sz="19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пройдет переобучение и повышение квалификации в период отпуска по уходу за ребенком в возрасте до 3 лет</a:t>
          </a:r>
          <a:endParaRPr lang="ru-RU" sz="19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2890C5A-2A65-4820-A8EB-AEEA0208467B}" type="parTrans" cxnId="{809F06D5-B293-4C7E-8A2A-9E182215456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D2563E3-AE4C-4D76-9C83-D7628A9342D2}" type="sibTrans" cxnId="{809F06D5-B293-4C7E-8A2A-9E182215456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6F73020-B260-4A99-8B20-2935D48F8A6E}">
      <dgm:prSet custT="1"/>
      <dgm:spPr>
        <a:ln>
          <a:solidFill>
            <a:srgbClr val="77933C"/>
          </a:solidFill>
        </a:ln>
      </dgm:spPr>
      <dgm:t>
        <a:bodyPr/>
        <a:lstStyle/>
        <a:p>
          <a:pPr rtl="0"/>
          <a:r>
            <a:rPr lang="ru-RU" sz="2300" b="1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190</a:t>
          </a:r>
          <a:r>
            <a:rPr lang="ru-RU" sz="23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/>
          </a:r>
          <a:br>
            <a:rPr lang="ru-RU" sz="2300" dirty="0" smtClean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23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новых мест в детских садах</a:t>
          </a:r>
        </a:p>
        <a:p>
          <a:pPr rtl="0"/>
          <a:r>
            <a:rPr lang="ru-RU" sz="18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для детей в возрасте до 3-х лет будут созданы до конца 2021 года</a:t>
          </a:r>
          <a:endParaRPr lang="ru-RU" sz="18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58F9708-D331-4D81-B295-D4D16FE03D95}" type="parTrans" cxnId="{887D77A0-BB1D-4551-BC30-BA0181FC8391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833DB61-1F77-4F97-BAE4-4B34A3617C3B}" type="sibTrans" cxnId="{887D77A0-BB1D-4551-BC30-BA0181FC8391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0CF164B-3612-4E39-8EFD-86CD0B3F607C}" type="pres">
      <dgm:prSet presAssocID="{D363AD4C-C410-4AF9-9841-DAE77C9336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CF6B0D-9417-4EA7-9581-926B0C94F3D3}" type="pres">
      <dgm:prSet presAssocID="{8119FD4C-2552-4C3D-98C8-4AC38F091A4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5A6C7-FD78-4561-94F7-0489C180FED6}" type="pres">
      <dgm:prSet presAssocID="{7D2563E3-AE4C-4D76-9C83-D7628A9342D2}" presName="sibTrans" presStyleCnt="0"/>
      <dgm:spPr/>
    </dgm:pt>
    <dgm:pt modelId="{E6A8BD02-9CDA-4DD7-A18D-D1454C7BF436}" type="pres">
      <dgm:prSet presAssocID="{A6F73020-B260-4A99-8B20-2935D48F8A6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7D77A0-BB1D-4551-BC30-BA0181FC8391}" srcId="{D363AD4C-C410-4AF9-9841-DAE77C9336E5}" destId="{A6F73020-B260-4A99-8B20-2935D48F8A6E}" srcOrd="1" destOrd="0" parTransId="{158F9708-D331-4D81-B295-D4D16FE03D95}" sibTransId="{B833DB61-1F77-4F97-BAE4-4B34A3617C3B}"/>
    <dgm:cxn modelId="{3D1FD07C-F0FE-4945-AD65-3F42B1922BBF}" type="presOf" srcId="{D363AD4C-C410-4AF9-9841-DAE77C9336E5}" destId="{60CF164B-3612-4E39-8EFD-86CD0B3F607C}" srcOrd="0" destOrd="0" presId="urn:microsoft.com/office/officeart/2005/8/layout/default"/>
    <dgm:cxn modelId="{10A09D4B-FAE0-4A06-8F9B-BAC49E7BB6FA}" type="presOf" srcId="{A6F73020-B260-4A99-8B20-2935D48F8A6E}" destId="{E6A8BD02-9CDA-4DD7-A18D-D1454C7BF436}" srcOrd="0" destOrd="0" presId="urn:microsoft.com/office/officeart/2005/8/layout/default"/>
    <dgm:cxn modelId="{809F06D5-B293-4C7E-8A2A-9E1822154568}" srcId="{D363AD4C-C410-4AF9-9841-DAE77C9336E5}" destId="{8119FD4C-2552-4C3D-98C8-4AC38F091A46}" srcOrd="0" destOrd="0" parTransId="{F2890C5A-2A65-4820-A8EB-AEEA0208467B}" sibTransId="{7D2563E3-AE4C-4D76-9C83-D7628A9342D2}"/>
    <dgm:cxn modelId="{177DD7ED-CAA9-4197-8A57-42DD60C65992}" type="presOf" srcId="{8119FD4C-2552-4C3D-98C8-4AC38F091A46}" destId="{0ACF6B0D-9417-4EA7-9581-926B0C94F3D3}" srcOrd="0" destOrd="0" presId="urn:microsoft.com/office/officeart/2005/8/layout/default"/>
    <dgm:cxn modelId="{DACBEF1A-C71E-4C34-AACB-BF4A661F451A}" type="presParOf" srcId="{60CF164B-3612-4E39-8EFD-86CD0B3F607C}" destId="{0ACF6B0D-9417-4EA7-9581-926B0C94F3D3}" srcOrd="0" destOrd="0" presId="urn:microsoft.com/office/officeart/2005/8/layout/default"/>
    <dgm:cxn modelId="{198D1D2C-B427-4BC7-9AB5-8B9FCC80E4BC}" type="presParOf" srcId="{60CF164B-3612-4E39-8EFD-86CD0B3F607C}" destId="{4A05A6C7-FD78-4561-94F7-0489C180FED6}" srcOrd="1" destOrd="0" presId="urn:microsoft.com/office/officeart/2005/8/layout/default"/>
    <dgm:cxn modelId="{9FCE0488-0CAD-444B-B1FD-25D7CC9709AA}" type="presParOf" srcId="{60CF164B-3612-4E39-8EFD-86CD0B3F607C}" destId="{E6A8BD02-9CDA-4DD7-A18D-D1454C7BF43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CF01A0-721D-4A8F-8CD0-56E7F6048D0D}" type="doc">
      <dgm:prSet loTypeId="urn:microsoft.com/office/officeart/2005/8/layout/default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0251538-63D3-4AED-8433-5C494BA59658}">
      <dgm:prSet/>
      <dgm:spPr/>
      <dgm:t>
        <a:bodyPr/>
        <a:lstStyle/>
        <a:p>
          <a:pPr rtl="0"/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создание к 2024 году </a:t>
          </a:r>
          <a:r>
            <a:rPr lang="ru-RU" b="1" dirty="0" smtClean="0">
              <a:solidFill>
                <a:schemeClr val="accent4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системы долговременного ухода </a:t>
          </a:r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за гражданами пожилого возраста и инвалидами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4492B3E-D74E-4E1D-BD71-040B5CCA8696}" type="parTrans" cxnId="{8301873A-B80D-42CF-9F74-600AEADEFD61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1E3E2D3-33CE-4F69-A5B4-BCD0E7EDB33F}" type="sibTrans" cxnId="{8301873A-B80D-42CF-9F74-600AEADEFD61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1B3A78A-1C41-4746-B792-087B6FEF5738}">
      <dgm:prSet/>
      <dgm:spPr/>
      <dgm:t>
        <a:bodyPr/>
        <a:lstStyle/>
        <a:p>
          <a:pPr rtl="0"/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приведение организаций социального обслуживания в надлежащее состояние посредством </a:t>
          </a:r>
          <a:r>
            <a:rPr lang="ru-RU" b="1" dirty="0" smtClean="0">
              <a:solidFill>
                <a:schemeClr val="accent4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строительства дома-интерната</a:t>
          </a:r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 в с. Тельвиска на 100 мест и </a:t>
          </a:r>
          <a:r>
            <a:rPr lang="ru-RU" b="1" dirty="0" smtClean="0">
              <a:solidFill>
                <a:srgbClr val="604A7B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Хосписа</a:t>
          </a:r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 на 50 мест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0D431B0-6BFD-4C8A-9953-D02AAC505A2C}" type="parTrans" cxnId="{A818A754-71C8-4F94-B8F7-EBDBE3E5DC43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152A7DB-C7ED-4A70-AA80-C3609FDCE3A2}" type="sibTrans" cxnId="{A818A754-71C8-4F94-B8F7-EBDBE3E5DC43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4417779-931E-4634-BD90-A79BA572DFC1}">
      <dgm:prSet/>
      <dgm:spPr/>
      <dgm:t>
        <a:bodyPr/>
        <a:lstStyle/>
        <a:p>
          <a:pPr rtl="0"/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организация профессионального обучения и дополнительного профессионального образования не менее </a:t>
          </a:r>
          <a:r>
            <a:rPr lang="ru-RU" b="1" dirty="0" smtClean="0">
              <a:solidFill>
                <a:schemeClr val="accent4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90 граждан</a:t>
          </a:r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  <a:r>
            <a:rPr lang="ru-RU" dirty="0" err="1" smtClean="0">
              <a:latin typeface="Segoe UI Light" panose="020B0502040204020203" pitchFamily="34" charset="0"/>
              <a:cs typeface="Segoe UI Light" panose="020B0502040204020203" pitchFamily="34" charset="0"/>
            </a:rPr>
            <a:t>предпенсионного</a:t>
          </a:r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 возраста к 2024 году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1A518BC-B800-479A-A958-298280B49A4F}" type="parTrans" cxnId="{16C088F6-78CE-44CD-9131-FD5F905EC386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B998758-D9D8-4D3D-8363-835DB8071F26}" type="sibTrans" cxnId="{16C088F6-78CE-44CD-9131-FD5F905EC386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EFB238F-DC28-4FF6-8834-704832D330D7}">
      <dgm:prSet/>
      <dgm:spPr/>
      <dgm:t>
        <a:bodyPr/>
        <a:lstStyle/>
        <a:p>
          <a:pPr rtl="0"/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не менее </a:t>
          </a:r>
          <a:r>
            <a:rPr lang="ru-RU" b="1" dirty="0" smtClean="0">
              <a:solidFill>
                <a:schemeClr val="accent4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70% гражд</a:t>
          </a:r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ан старше трудоспособного возраста охвачены к 2024 году профилактическими осмотрами, включая диспансеризацию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083A736-0353-408B-BB8E-CA2B4BB2C14B}" type="parTrans" cxnId="{5C910A66-8FAC-4ECE-8D11-C81857141F1B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8D74C88-30F6-4C42-9C2A-88304EED883F}" type="sibTrans" cxnId="{5C910A66-8FAC-4ECE-8D11-C81857141F1B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5F82913-D71E-49FE-9F67-EFDB541A2FD5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4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не менее 90%</a:t>
          </a:r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 лиц старше трудоспособного возраста с заболеваниями и патологическими состояниями находятся под диспансерным наблюдением к 2024 году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4AAFB4E-2E45-47E2-8134-65FC050342A6}" type="parTrans" cxnId="{6C1DA580-9AC0-4B76-ADDD-9CAC6587CEB6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16DBFEF-655D-41C5-982D-B21170B95929}" type="sibTrans" cxnId="{6C1DA580-9AC0-4B76-ADDD-9CAC6587CEB6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5FAC2C1-1DFA-49A5-8690-AFDD288DBAB0}">
      <dgm:prSet/>
      <dgm:spPr/>
      <dgm:t>
        <a:bodyPr/>
        <a:lstStyle/>
        <a:p>
          <a:pPr rtl="0"/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Увеличение госпитализации на геронтологические койки </a:t>
          </a:r>
          <a:r>
            <a:rPr lang="ru-RU" b="1" dirty="0" smtClean="0">
              <a:solidFill>
                <a:srgbClr val="604A7B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до 42,8 человек</a:t>
          </a:r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 на 10 тыс. населения</a:t>
          </a:r>
        </a:p>
      </dgm:t>
    </dgm:pt>
    <dgm:pt modelId="{6A1725E6-16C7-48DA-8030-F964B541A732}" type="parTrans" cxnId="{0CCB60D3-54B7-4138-BBE1-0025FAE7476A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E2F558B-2E53-4CCC-9D39-49AE61F4B4FF}" type="sibTrans" cxnId="{0CCB60D3-54B7-4138-BBE1-0025FAE7476A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27F1269-40C4-415F-8EE0-E6233E27A345}" type="pres">
      <dgm:prSet presAssocID="{83CF01A0-721D-4A8F-8CD0-56E7F6048D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955640-7DAC-4BD3-8F4D-7016D72FFEEE}" type="pres">
      <dgm:prSet presAssocID="{30251538-63D3-4AED-8433-5C494BA5965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3AABE-3F10-4FD5-AF55-39348EA71711}" type="pres">
      <dgm:prSet presAssocID="{01E3E2D3-33CE-4F69-A5B4-BCD0E7EDB33F}" presName="sibTrans" presStyleCnt="0"/>
      <dgm:spPr/>
    </dgm:pt>
    <dgm:pt modelId="{D769BB44-9F7D-4E1D-B1B4-39157F3959D6}" type="pres">
      <dgm:prSet presAssocID="{71B3A78A-1C41-4746-B792-087B6FEF573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A501F-167E-420D-9133-582D960E76B5}" type="pres">
      <dgm:prSet presAssocID="{C152A7DB-C7ED-4A70-AA80-C3609FDCE3A2}" presName="sibTrans" presStyleCnt="0"/>
      <dgm:spPr/>
    </dgm:pt>
    <dgm:pt modelId="{E9685DB8-922A-4DAA-960E-0690AA7CE592}" type="pres">
      <dgm:prSet presAssocID="{B4417779-931E-4634-BD90-A79BA572DFC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E4075-B9EE-4A39-A1FE-BC7DB679286B}" type="pres">
      <dgm:prSet presAssocID="{FB998758-D9D8-4D3D-8363-835DB8071F26}" presName="sibTrans" presStyleCnt="0"/>
      <dgm:spPr/>
    </dgm:pt>
    <dgm:pt modelId="{7C8E69F4-075A-4C6F-B180-304254E8FD30}" type="pres">
      <dgm:prSet presAssocID="{0EFB238F-DC28-4FF6-8834-704832D330D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0CE6C-93F2-42A9-84E8-DB45A79A54BB}" type="pres">
      <dgm:prSet presAssocID="{A8D74C88-30F6-4C42-9C2A-88304EED883F}" presName="sibTrans" presStyleCnt="0"/>
      <dgm:spPr/>
    </dgm:pt>
    <dgm:pt modelId="{2DF980E2-2CC1-410B-A771-DD8A881DCA7A}" type="pres">
      <dgm:prSet presAssocID="{15F82913-D71E-49FE-9F67-EFDB541A2FD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C07CC-B6B7-40F3-9979-93DD83144AE0}" type="pres">
      <dgm:prSet presAssocID="{616DBFEF-655D-41C5-982D-B21170B95929}" presName="sibTrans" presStyleCnt="0"/>
      <dgm:spPr/>
    </dgm:pt>
    <dgm:pt modelId="{CA4B13A9-0C79-4BC4-A267-2A4F08EC7060}" type="pres">
      <dgm:prSet presAssocID="{A5FAC2C1-1DFA-49A5-8690-AFDD288DBAB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340FA3-07E0-4411-867F-0095D023D722}" type="presOf" srcId="{30251538-63D3-4AED-8433-5C494BA59658}" destId="{14955640-7DAC-4BD3-8F4D-7016D72FFEEE}" srcOrd="0" destOrd="0" presId="urn:microsoft.com/office/officeart/2005/8/layout/default"/>
    <dgm:cxn modelId="{EFC1C31B-95DE-4FF8-AE77-6A9570100E07}" type="presOf" srcId="{15F82913-D71E-49FE-9F67-EFDB541A2FD5}" destId="{2DF980E2-2CC1-410B-A771-DD8A881DCA7A}" srcOrd="0" destOrd="0" presId="urn:microsoft.com/office/officeart/2005/8/layout/default"/>
    <dgm:cxn modelId="{0CCB60D3-54B7-4138-BBE1-0025FAE7476A}" srcId="{83CF01A0-721D-4A8F-8CD0-56E7F6048D0D}" destId="{A5FAC2C1-1DFA-49A5-8690-AFDD288DBAB0}" srcOrd="5" destOrd="0" parTransId="{6A1725E6-16C7-48DA-8030-F964B541A732}" sibTransId="{4E2F558B-2E53-4CCC-9D39-49AE61F4B4FF}"/>
    <dgm:cxn modelId="{16C088F6-78CE-44CD-9131-FD5F905EC386}" srcId="{83CF01A0-721D-4A8F-8CD0-56E7F6048D0D}" destId="{B4417779-931E-4634-BD90-A79BA572DFC1}" srcOrd="2" destOrd="0" parTransId="{D1A518BC-B800-479A-A958-298280B49A4F}" sibTransId="{FB998758-D9D8-4D3D-8363-835DB8071F26}"/>
    <dgm:cxn modelId="{A818A754-71C8-4F94-B8F7-EBDBE3E5DC43}" srcId="{83CF01A0-721D-4A8F-8CD0-56E7F6048D0D}" destId="{71B3A78A-1C41-4746-B792-087B6FEF5738}" srcOrd="1" destOrd="0" parTransId="{20D431B0-6BFD-4C8A-9953-D02AAC505A2C}" sibTransId="{C152A7DB-C7ED-4A70-AA80-C3609FDCE3A2}"/>
    <dgm:cxn modelId="{13DC92B0-24FE-4F66-BA93-6FC241FEA0F2}" type="presOf" srcId="{83CF01A0-721D-4A8F-8CD0-56E7F6048D0D}" destId="{D27F1269-40C4-415F-8EE0-E6233E27A345}" srcOrd="0" destOrd="0" presId="urn:microsoft.com/office/officeart/2005/8/layout/default"/>
    <dgm:cxn modelId="{E36ABCBD-7B27-486B-8BAD-488AA12136EB}" type="presOf" srcId="{A5FAC2C1-1DFA-49A5-8690-AFDD288DBAB0}" destId="{CA4B13A9-0C79-4BC4-A267-2A4F08EC7060}" srcOrd="0" destOrd="0" presId="urn:microsoft.com/office/officeart/2005/8/layout/default"/>
    <dgm:cxn modelId="{5C910A66-8FAC-4ECE-8D11-C81857141F1B}" srcId="{83CF01A0-721D-4A8F-8CD0-56E7F6048D0D}" destId="{0EFB238F-DC28-4FF6-8834-704832D330D7}" srcOrd="3" destOrd="0" parTransId="{7083A736-0353-408B-BB8E-CA2B4BB2C14B}" sibTransId="{A8D74C88-30F6-4C42-9C2A-88304EED883F}"/>
    <dgm:cxn modelId="{32049CC4-959B-493E-95E9-91C0F8065026}" type="presOf" srcId="{B4417779-931E-4634-BD90-A79BA572DFC1}" destId="{E9685DB8-922A-4DAA-960E-0690AA7CE592}" srcOrd="0" destOrd="0" presId="urn:microsoft.com/office/officeart/2005/8/layout/default"/>
    <dgm:cxn modelId="{CAF857E5-3465-483B-BCCF-4C80E0FC6A31}" type="presOf" srcId="{71B3A78A-1C41-4746-B792-087B6FEF5738}" destId="{D769BB44-9F7D-4E1D-B1B4-39157F3959D6}" srcOrd="0" destOrd="0" presId="urn:microsoft.com/office/officeart/2005/8/layout/default"/>
    <dgm:cxn modelId="{8301873A-B80D-42CF-9F74-600AEADEFD61}" srcId="{83CF01A0-721D-4A8F-8CD0-56E7F6048D0D}" destId="{30251538-63D3-4AED-8433-5C494BA59658}" srcOrd="0" destOrd="0" parTransId="{44492B3E-D74E-4E1D-BD71-040B5CCA8696}" sibTransId="{01E3E2D3-33CE-4F69-A5B4-BCD0E7EDB33F}"/>
    <dgm:cxn modelId="{6C1DA580-9AC0-4B76-ADDD-9CAC6587CEB6}" srcId="{83CF01A0-721D-4A8F-8CD0-56E7F6048D0D}" destId="{15F82913-D71E-49FE-9F67-EFDB541A2FD5}" srcOrd="4" destOrd="0" parTransId="{14AAFB4E-2E45-47E2-8134-65FC050342A6}" sibTransId="{616DBFEF-655D-41C5-982D-B21170B95929}"/>
    <dgm:cxn modelId="{624009C9-E794-4209-A1BB-17C6D0CBB3C5}" type="presOf" srcId="{0EFB238F-DC28-4FF6-8834-704832D330D7}" destId="{7C8E69F4-075A-4C6F-B180-304254E8FD30}" srcOrd="0" destOrd="0" presId="urn:microsoft.com/office/officeart/2005/8/layout/default"/>
    <dgm:cxn modelId="{C238681D-49AE-48F9-AE17-1603183D3D9E}" type="presParOf" srcId="{D27F1269-40C4-415F-8EE0-E6233E27A345}" destId="{14955640-7DAC-4BD3-8F4D-7016D72FFEEE}" srcOrd="0" destOrd="0" presId="urn:microsoft.com/office/officeart/2005/8/layout/default"/>
    <dgm:cxn modelId="{EC90A93E-E8E6-4525-8B17-B4910B35E879}" type="presParOf" srcId="{D27F1269-40C4-415F-8EE0-E6233E27A345}" destId="{67F3AABE-3F10-4FD5-AF55-39348EA71711}" srcOrd="1" destOrd="0" presId="urn:microsoft.com/office/officeart/2005/8/layout/default"/>
    <dgm:cxn modelId="{FA8E5CF7-0A94-4129-9710-9DFFEEC3D270}" type="presParOf" srcId="{D27F1269-40C4-415F-8EE0-E6233E27A345}" destId="{D769BB44-9F7D-4E1D-B1B4-39157F3959D6}" srcOrd="2" destOrd="0" presId="urn:microsoft.com/office/officeart/2005/8/layout/default"/>
    <dgm:cxn modelId="{6F249F88-FF2C-4F7B-A6F3-D8FED8396CD0}" type="presParOf" srcId="{D27F1269-40C4-415F-8EE0-E6233E27A345}" destId="{5D7A501F-167E-420D-9133-582D960E76B5}" srcOrd="3" destOrd="0" presId="urn:microsoft.com/office/officeart/2005/8/layout/default"/>
    <dgm:cxn modelId="{522F9542-8855-4DB6-B1E0-A771BE973FDF}" type="presParOf" srcId="{D27F1269-40C4-415F-8EE0-E6233E27A345}" destId="{E9685DB8-922A-4DAA-960E-0690AA7CE592}" srcOrd="4" destOrd="0" presId="urn:microsoft.com/office/officeart/2005/8/layout/default"/>
    <dgm:cxn modelId="{6B373C51-84C9-4EC1-90CB-1E0FCD8D986E}" type="presParOf" srcId="{D27F1269-40C4-415F-8EE0-E6233E27A345}" destId="{BCDE4075-B9EE-4A39-A1FE-BC7DB679286B}" srcOrd="5" destOrd="0" presId="urn:microsoft.com/office/officeart/2005/8/layout/default"/>
    <dgm:cxn modelId="{6F9EE303-7ADE-4502-9631-3B3A8C3CB557}" type="presParOf" srcId="{D27F1269-40C4-415F-8EE0-E6233E27A345}" destId="{7C8E69F4-075A-4C6F-B180-304254E8FD30}" srcOrd="6" destOrd="0" presId="urn:microsoft.com/office/officeart/2005/8/layout/default"/>
    <dgm:cxn modelId="{927EB933-CFFF-4423-B435-065A7F76CF1C}" type="presParOf" srcId="{D27F1269-40C4-415F-8EE0-E6233E27A345}" destId="{A670CE6C-93F2-42A9-84E8-DB45A79A54BB}" srcOrd="7" destOrd="0" presId="urn:microsoft.com/office/officeart/2005/8/layout/default"/>
    <dgm:cxn modelId="{B63FE923-D957-4E0D-B2A5-0A2C391EC2D6}" type="presParOf" srcId="{D27F1269-40C4-415F-8EE0-E6233E27A345}" destId="{2DF980E2-2CC1-410B-A771-DD8A881DCA7A}" srcOrd="8" destOrd="0" presId="urn:microsoft.com/office/officeart/2005/8/layout/default"/>
    <dgm:cxn modelId="{8E0A5C05-A841-46F8-ADEF-704A8AE59B25}" type="presParOf" srcId="{D27F1269-40C4-415F-8EE0-E6233E27A345}" destId="{C5DC07CC-B6B7-40F3-9979-93DD83144AE0}" srcOrd="9" destOrd="0" presId="urn:microsoft.com/office/officeart/2005/8/layout/default"/>
    <dgm:cxn modelId="{E973C004-5A6F-4FA8-A19C-E5C9909F5DF8}" type="presParOf" srcId="{D27F1269-40C4-415F-8EE0-E6233E27A345}" destId="{CA4B13A9-0C79-4BC4-A267-2A4F08EC706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919572-6CB8-4666-9431-783E2E5A137F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0A70EA-2F84-4643-A99D-85F5F1659B24}">
      <dgm:prSet/>
      <dgm:spPr>
        <a:solidFill>
          <a:srgbClr val="558ED5"/>
        </a:solidFill>
      </dgm:spPr>
      <dgm:t>
        <a:bodyPr/>
        <a:lstStyle/>
        <a:p>
          <a:pPr rtl="0"/>
          <a:r>
            <a:rPr lang="ru-RU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590 человек</a:t>
          </a:r>
          <a:endParaRPr lang="ru-RU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38A667B-B3A8-4CBA-905E-5D384BB658F7}" type="parTrans" cxnId="{0EFF8BF1-E091-4D9B-86D7-DA99DCFF466D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3818229-F3C9-450E-8632-D208EE5807B3}" type="sibTrans" cxnId="{0EFF8BF1-E091-4D9B-86D7-DA99DCFF466D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A29D0DA-9AC9-4CC4-B7B9-1BD9FCBB904C}">
      <dgm:prSet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станут участниками образовательных</a:t>
          </a:r>
          <a:b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программ по вопросам здорового питания</a:t>
          </a:r>
          <a:endParaRPr lang="ru-RU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4996760-508D-43D7-9E03-23E61FE1E2D2}" type="parTrans" cxnId="{79EC75D4-8F87-4292-B1FF-14B773B1B024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8CA4023-7E86-4FD4-8ADA-C93F28778B77}" type="sibTrans" cxnId="{79EC75D4-8F87-4292-B1FF-14B773B1B024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3D048CB-238C-4959-B163-B3F89D88DB26}" type="pres">
      <dgm:prSet presAssocID="{7F919572-6CB8-4666-9431-783E2E5A137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B1EFA-9487-45E1-83FD-8075246C68D2}" type="pres">
      <dgm:prSet presAssocID="{D10A70EA-2F84-4643-A99D-85F5F1659B24}" presName="compNode" presStyleCnt="0"/>
      <dgm:spPr/>
    </dgm:pt>
    <dgm:pt modelId="{E23E3949-A773-4074-9E3D-D6E0A804234B}" type="pres">
      <dgm:prSet presAssocID="{D10A70EA-2F84-4643-A99D-85F5F1659B24}" presName="noGeometry" presStyleCnt="0"/>
      <dgm:spPr/>
    </dgm:pt>
    <dgm:pt modelId="{4515481A-C27D-4688-B51E-F2B53A3B569B}" type="pres">
      <dgm:prSet presAssocID="{D10A70EA-2F84-4643-A99D-85F5F1659B24}" presName="childTextVisible" presStyleLbl="bgAccFollowNode1" presStyleIdx="0" presStyleCnt="1" custScaleX="131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4A79B-4489-49F3-90FA-B585BEA69684}" type="pres">
      <dgm:prSet presAssocID="{D10A70EA-2F84-4643-A99D-85F5F1659B24}" presName="childTextHidden" presStyleLbl="bgAccFollowNode1" presStyleIdx="0" presStyleCnt="1"/>
      <dgm:spPr/>
      <dgm:t>
        <a:bodyPr/>
        <a:lstStyle/>
        <a:p>
          <a:endParaRPr lang="ru-RU"/>
        </a:p>
      </dgm:t>
    </dgm:pt>
    <dgm:pt modelId="{A73DE9A0-A873-4863-89CB-196AE5752FDE}" type="pres">
      <dgm:prSet presAssocID="{D10A70EA-2F84-4643-A99D-85F5F1659B24}" presName="parentText" presStyleLbl="node1" presStyleIdx="0" presStyleCnt="1" custLinFactNeighborX="-20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EC75D4-8F87-4292-B1FF-14B773B1B024}" srcId="{D10A70EA-2F84-4643-A99D-85F5F1659B24}" destId="{9A29D0DA-9AC9-4CC4-B7B9-1BD9FCBB904C}" srcOrd="0" destOrd="0" parTransId="{94996760-508D-43D7-9E03-23E61FE1E2D2}" sibTransId="{B8CA4023-7E86-4FD4-8ADA-C93F28778B77}"/>
    <dgm:cxn modelId="{B6EC4ACF-CAA6-4F17-9CA6-C821D53171D0}" type="presOf" srcId="{7F919572-6CB8-4666-9431-783E2E5A137F}" destId="{F3D048CB-238C-4959-B163-B3F89D88DB26}" srcOrd="0" destOrd="0" presId="urn:microsoft.com/office/officeart/2005/8/layout/hProcess6"/>
    <dgm:cxn modelId="{0DF4C812-6B7D-407D-AB38-C8A191294D63}" type="presOf" srcId="{9A29D0DA-9AC9-4CC4-B7B9-1BD9FCBB904C}" destId="{4515481A-C27D-4688-B51E-F2B53A3B569B}" srcOrd="0" destOrd="0" presId="urn:microsoft.com/office/officeart/2005/8/layout/hProcess6"/>
    <dgm:cxn modelId="{C0FBBAA9-F876-4173-8862-00E1A2742BD8}" type="presOf" srcId="{D10A70EA-2F84-4643-A99D-85F5F1659B24}" destId="{A73DE9A0-A873-4863-89CB-196AE5752FDE}" srcOrd="0" destOrd="0" presId="urn:microsoft.com/office/officeart/2005/8/layout/hProcess6"/>
    <dgm:cxn modelId="{C3835B1F-94C2-4734-90A5-A242A791C07B}" type="presOf" srcId="{9A29D0DA-9AC9-4CC4-B7B9-1BD9FCBB904C}" destId="{C3B4A79B-4489-49F3-90FA-B585BEA69684}" srcOrd="1" destOrd="0" presId="urn:microsoft.com/office/officeart/2005/8/layout/hProcess6"/>
    <dgm:cxn modelId="{0EFF8BF1-E091-4D9B-86D7-DA99DCFF466D}" srcId="{7F919572-6CB8-4666-9431-783E2E5A137F}" destId="{D10A70EA-2F84-4643-A99D-85F5F1659B24}" srcOrd="0" destOrd="0" parTransId="{B38A667B-B3A8-4CBA-905E-5D384BB658F7}" sibTransId="{63818229-F3C9-450E-8632-D208EE5807B3}"/>
    <dgm:cxn modelId="{CD06D2AD-4090-4480-8F00-B0761E46D5A0}" type="presParOf" srcId="{F3D048CB-238C-4959-B163-B3F89D88DB26}" destId="{FD5B1EFA-9487-45E1-83FD-8075246C68D2}" srcOrd="0" destOrd="0" presId="urn:microsoft.com/office/officeart/2005/8/layout/hProcess6"/>
    <dgm:cxn modelId="{1B1ADF52-7585-4A1D-A4E8-44816C5A98D3}" type="presParOf" srcId="{FD5B1EFA-9487-45E1-83FD-8075246C68D2}" destId="{E23E3949-A773-4074-9E3D-D6E0A804234B}" srcOrd="0" destOrd="0" presId="urn:microsoft.com/office/officeart/2005/8/layout/hProcess6"/>
    <dgm:cxn modelId="{2E91DCC4-5E66-4D84-9D17-17B89A3A90B0}" type="presParOf" srcId="{FD5B1EFA-9487-45E1-83FD-8075246C68D2}" destId="{4515481A-C27D-4688-B51E-F2B53A3B569B}" srcOrd="1" destOrd="0" presId="urn:microsoft.com/office/officeart/2005/8/layout/hProcess6"/>
    <dgm:cxn modelId="{4DA45077-EA84-4FE8-9810-9B3A7FB65EDD}" type="presParOf" srcId="{FD5B1EFA-9487-45E1-83FD-8075246C68D2}" destId="{C3B4A79B-4489-49F3-90FA-B585BEA69684}" srcOrd="2" destOrd="0" presId="urn:microsoft.com/office/officeart/2005/8/layout/hProcess6"/>
    <dgm:cxn modelId="{4C4BEC81-F1A0-4ED6-AA0B-C655A5612D83}" type="presParOf" srcId="{FD5B1EFA-9487-45E1-83FD-8075246C68D2}" destId="{A73DE9A0-A873-4863-89CB-196AE5752FD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63AD4C-C410-4AF9-9841-DAE77C9336E5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4759B4F-E130-4D7D-B02A-F430EA3C44AE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558ED5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480</a:t>
          </a:r>
          <a:r>
            <a:rPr lang="ru-RU" sz="20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/>
          </a:r>
          <a:br>
            <a:rPr lang="ru-RU" sz="2000" dirty="0" smtClean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20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человек</a:t>
          </a:r>
        </a:p>
        <a:p>
          <a:pPr rtl="0"/>
          <a:r>
            <a:rPr lang="ru-RU" sz="18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примут участие в корпоративных программах, содержащих наилучшие практики по укреплению здоровья работников</a:t>
          </a:r>
          <a:endParaRPr lang="ru-RU" sz="18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FF1DED7-57F8-4B03-91C7-7DE881A5F49E}" type="parTrans" cxnId="{C7175EA9-4C7E-48FF-A69B-E53CCC7D97CF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4D0F060-985A-45CE-938F-F5797AF0F624}" type="sibTrans" cxnId="{C7175EA9-4C7E-48FF-A69B-E53CCC7D97CF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B79A3BF-CB89-4AA3-BDCE-1338CCD095DC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558ED5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100%</a:t>
          </a:r>
          <a:r>
            <a:rPr lang="ru-RU" sz="2400" b="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/>
          </a:r>
          <a:br>
            <a:rPr lang="ru-RU" sz="2400" b="0" dirty="0" smtClean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2000" b="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муниципальных образований</a:t>
          </a:r>
        </a:p>
        <a:p>
          <a:pPr rtl="0"/>
          <a:r>
            <a:rPr lang="ru-RU" sz="18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внедрят программы общественного здоровья к концу</a:t>
          </a:r>
          <a:endParaRPr lang="ru-RU" sz="18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1C7C581-168F-4BF0-A258-B8BE48BB37DE}" type="parTrans" cxnId="{413C8EB1-3B06-4439-82A5-D0EEF75B5F79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A9BFDF8-5E20-43C5-A81A-43658D084B27}" type="sibTrans" cxnId="{413C8EB1-3B06-4439-82A5-D0EEF75B5F79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119FD4C-2552-4C3D-98C8-4AC38F091A46}">
      <dgm:prSet custT="1"/>
      <dgm:spPr/>
      <dgm:t>
        <a:bodyPr/>
        <a:lstStyle/>
        <a:p>
          <a:pPr rtl="0"/>
          <a:r>
            <a:rPr lang="ru-RU" sz="2100" b="1" dirty="0" smtClean="0">
              <a:solidFill>
                <a:srgbClr val="558ED5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2190</a:t>
          </a:r>
          <a:r>
            <a:rPr lang="ru-RU" sz="21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/>
          </a:r>
          <a:br>
            <a:rPr lang="ru-RU" sz="2100" dirty="0" smtClean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21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демонстраций</a:t>
          </a:r>
        </a:p>
        <a:p>
          <a:pPr rtl="0"/>
          <a:r>
            <a:rPr lang="ru-RU" sz="18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по ТВ, радио и в Интернет в рамках проведения информационно-коммуникационных кампаний</a:t>
          </a:r>
          <a:endParaRPr lang="ru-RU" sz="18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2890C5A-2A65-4820-A8EB-AEEA0208467B}" type="parTrans" cxnId="{809F06D5-B293-4C7E-8A2A-9E182215456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D2563E3-AE4C-4D76-9C83-D7628A9342D2}" type="sibTrans" cxnId="{809F06D5-B293-4C7E-8A2A-9E1822154568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0CF164B-3612-4E39-8EFD-86CD0B3F607C}" type="pres">
      <dgm:prSet presAssocID="{D363AD4C-C410-4AF9-9841-DAE77C9336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449FEE-FEFB-491E-AD75-F86D4FEBAA01}" type="pres">
      <dgm:prSet presAssocID="{04759B4F-E130-4D7D-B02A-F430EA3C44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D9CC7-09B3-4F00-9534-E330CE9B19C7}" type="pres">
      <dgm:prSet presAssocID="{64D0F060-985A-45CE-938F-F5797AF0F624}" presName="sibTrans" presStyleCnt="0"/>
      <dgm:spPr/>
      <dgm:t>
        <a:bodyPr/>
        <a:lstStyle/>
        <a:p>
          <a:endParaRPr lang="ru-RU"/>
        </a:p>
      </dgm:t>
    </dgm:pt>
    <dgm:pt modelId="{C90166B7-93C4-4531-8FB3-441C32FB46BE}" type="pres">
      <dgm:prSet presAssocID="{4B79A3BF-CB89-4AA3-BDCE-1338CCD095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49AD8-8EEB-4FFF-85D7-11572819252B}" type="pres">
      <dgm:prSet presAssocID="{6A9BFDF8-5E20-43C5-A81A-43658D084B27}" presName="sibTrans" presStyleCnt="0"/>
      <dgm:spPr/>
      <dgm:t>
        <a:bodyPr/>
        <a:lstStyle/>
        <a:p>
          <a:endParaRPr lang="ru-RU"/>
        </a:p>
      </dgm:t>
    </dgm:pt>
    <dgm:pt modelId="{0ACF6B0D-9417-4EA7-9581-926B0C94F3D3}" type="pres">
      <dgm:prSet presAssocID="{8119FD4C-2552-4C3D-98C8-4AC38F091A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AB6774-A923-4350-A407-482A17B65E6A}" type="presOf" srcId="{4B79A3BF-CB89-4AA3-BDCE-1338CCD095DC}" destId="{C90166B7-93C4-4531-8FB3-441C32FB46BE}" srcOrd="0" destOrd="0" presId="urn:microsoft.com/office/officeart/2005/8/layout/default"/>
    <dgm:cxn modelId="{C236861A-9F99-4743-B5CD-DFB5FA479E71}" type="presOf" srcId="{04759B4F-E130-4D7D-B02A-F430EA3C44AE}" destId="{19449FEE-FEFB-491E-AD75-F86D4FEBAA01}" srcOrd="0" destOrd="0" presId="urn:microsoft.com/office/officeart/2005/8/layout/default"/>
    <dgm:cxn modelId="{413C8EB1-3B06-4439-82A5-D0EEF75B5F79}" srcId="{D363AD4C-C410-4AF9-9841-DAE77C9336E5}" destId="{4B79A3BF-CB89-4AA3-BDCE-1338CCD095DC}" srcOrd="1" destOrd="0" parTransId="{31C7C581-168F-4BF0-A258-B8BE48BB37DE}" sibTransId="{6A9BFDF8-5E20-43C5-A81A-43658D084B27}"/>
    <dgm:cxn modelId="{3D1FD07C-F0FE-4945-AD65-3F42B1922BBF}" type="presOf" srcId="{D363AD4C-C410-4AF9-9841-DAE77C9336E5}" destId="{60CF164B-3612-4E39-8EFD-86CD0B3F607C}" srcOrd="0" destOrd="0" presId="urn:microsoft.com/office/officeart/2005/8/layout/default"/>
    <dgm:cxn modelId="{809F06D5-B293-4C7E-8A2A-9E1822154568}" srcId="{D363AD4C-C410-4AF9-9841-DAE77C9336E5}" destId="{8119FD4C-2552-4C3D-98C8-4AC38F091A46}" srcOrd="2" destOrd="0" parTransId="{F2890C5A-2A65-4820-A8EB-AEEA0208467B}" sibTransId="{7D2563E3-AE4C-4D76-9C83-D7628A9342D2}"/>
    <dgm:cxn modelId="{C7175EA9-4C7E-48FF-A69B-E53CCC7D97CF}" srcId="{D363AD4C-C410-4AF9-9841-DAE77C9336E5}" destId="{04759B4F-E130-4D7D-B02A-F430EA3C44AE}" srcOrd="0" destOrd="0" parTransId="{1FF1DED7-57F8-4B03-91C7-7DE881A5F49E}" sibTransId="{64D0F060-985A-45CE-938F-F5797AF0F624}"/>
    <dgm:cxn modelId="{177DD7ED-CAA9-4197-8A57-42DD60C65992}" type="presOf" srcId="{8119FD4C-2552-4C3D-98C8-4AC38F091A46}" destId="{0ACF6B0D-9417-4EA7-9581-926B0C94F3D3}" srcOrd="0" destOrd="0" presId="urn:microsoft.com/office/officeart/2005/8/layout/default"/>
    <dgm:cxn modelId="{8F6CECF2-7969-459D-9769-ABFB08FD6A55}" type="presParOf" srcId="{60CF164B-3612-4E39-8EFD-86CD0B3F607C}" destId="{19449FEE-FEFB-491E-AD75-F86D4FEBAA01}" srcOrd="0" destOrd="0" presId="urn:microsoft.com/office/officeart/2005/8/layout/default"/>
    <dgm:cxn modelId="{EF69F903-92FC-415F-ADF9-2F9FCFC6B1FE}" type="presParOf" srcId="{60CF164B-3612-4E39-8EFD-86CD0B3F607C}" destId="{F11D9CC7-09B3-4F00-9534-E330CE9B19C7}" srcOrd="1" destOrd="0" presId="urn:microsoft.com/office/officeart/2005/8/layout/default"/>
    <dgm:cxn modelId="{83952FBB-4328-41BC-8081-50852394F05A}" type="presParOf" srcId="{60CF164B-3612-4E39-8EFD-86CD0B3F607C}" destId="{C90166B7-93C4-4531-8FB3-441C32FB46BE}" srcOrd="2" destOrd="0" presId="urn:microsoft.com/office/officeart/2005/8/layout/default"/>
    <dgm:cxn modelId="{1C677523-4826-47FC-865A-4383C9717C01}" type="presParOf" srcId="{60CF164B-3612-4E39-8EFD-86CD0B3F607C}" destId="{8BD49AD8-8EEB-4FFF-85D7-11572819252B}" srcOrd="3" destOrd="0" presId="urn:microsoft.com/office/officeart/2005/8/layout/default"/>
    <dgm:cxn modelId="{DACBEF1A-C71E-4C34-AACB-BF4A661F451A}" type="presParOf" srcId="{60CF164B-3612-4E39-8EFD-86CD0B3F607C}" destId="{0ACF6B0D-9417-4EA7-9581-926B0C94F3D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63AD4C-C410-4AF9-9841-DAE77C9336E5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4759B4F-E130-4D7D-B02A-F430EA3C44AE}">
      <dgm:prSet custT="1"/>
      <dgm:spPr>
        <a:ln>
          <a:solidFill>
            <a:srgbClr val="558ED5"/>
          </a:solidFill>
        </a:ln>
      </dgm:spPr>
      <dgm:t>
        <a:bodyPr/>
        <a:lstStyle/>
        <a:p>
          <a:pPr rtl="0"/>
          <a:r>
            <a:rPr lang="ru-RU" sz="2900" b="1" dirty="0" smtClean="0">
              <a:solidFill>
                <a:srgbClr val="558ED5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1</a:t>
          </a:r>
          <a:br>
            <a:rPr lang="ru-RU" sz="2900" b="1" dirty="0" smtClean="0">
              <a:solidFill>
                <a:srgbClr val="558ED5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2900" b="0" dirty="0" smtClean="0">
              <a:solidFill>
                <a:srgbClr val="558ED5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место тестирования</a:t>
          </a:r>
        </a:p>
        <a:p>
          <a:pPr rtl="0"/>
          <a:r>
            <a:rPr lang="ru-RU" sz="2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Всероссийского физкультурно-спортивного комплекса ГТО будут оснащены комплектами спортивного оборудования</a:t>
          </a:r>
          <a:endParaRPr lang="ru-RU" sz="2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FF1DED7-57F8-4B03-91C7-7DE881A5F49E}" type="parTrans" cxnId="{C7175EA9-4C7E-48FF-A69B-E53CCC7D97CF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4D0F060-985A-45CE-938F-F5797AF0F624}" type="sibTrans" cxnId="{C7175EA9-4C7E-48FF-A69B-E53CCC7D97CF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B79A3BF-CB89-4AA3-BDCE-1338CCD095DC}">
      <dgm:prSet custT="1"/>
      <dgm:spPr>
        <a:ln>
          <a:solidFill>
            <a:srgbClr val="558ED5"/>
          </a:solidFill>
        </a:ln>
      </dgm:spPr>
      <dgm:t>
        <a:bodyPr/>
        <a:lstStyle/>
        <a:p>
          <a:pPr rtl="0"/>
          <a:r>
            <a:rPr lang="ru-RU" sz="4000" b="1" dirty="0" smtClean="0">
              <a:solidFill>
                <a:srgbClr val="558ED5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7</a:t>
          </a:r>
          <a:r>
            <a:rPr lang="ru-RU" sz="4100" b="1" dirty="0" smtClean="0">
              <a:solidFill>
                <a:srgbClr val="558ED5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/>
          </a:r>
          <a:br>
            <a:rPr lang="ru-RU" sz="4100" b="1" dirty="0" smtClean="0">
              <a:solidFill>
                <a:srgbClr val="558ED5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2900" b="0" dirty="0" smtClean="0">
              <a:solidFill>
                <a:srgbClr val="558ED5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объектов спорта</a:t>
          </a:r>
          <a:r>
            <a:rPr lang="ru-RU" sz="2900" b="1" dirty="0" smtClean="0">
              <a:solidFill>
                <a:srgbClr val="558ED5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/>
          </a:r>
          <a:br>
            <a:rPr lang="ru-RU" sz="2900" b="1" dirty="0" smtClean="0">
              <a:solidFill>
                <a:srgbClr val="558ED5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ru-RU" sz="2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построены и введены в эксплуатацию</a:t>
          </a:r>
          <a:endParaRPr lang="ru-RU" sz="2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1C7C581-168F-4BF0-A258-B8BE48BB37DE}" type="parTrans" cxnId="{413C8EB1-3B06-4439-82A5-D0EEF75B5F79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A9BFDF8-5E20-43C5-A81A-43658D084B27}" type="sibTrans" cxnId="{413C8EB1-3B06-4439-82A5-D0EEF75B5F79}">
      <dgm:prSet/>
      <dgm:spPr/>
      <dgm:t>
        <a:bodyPr/>
        <a:lstStyle/>
        <a:p>
          <a:endParaRPr lang="ru-RU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0CF164B-3612-4E39-8EFD-86CD0B3F607C}" type="pres">
      <dgm:prSet presAssocID="{D363AD4C-C410-4AF9-9841-DAE77C9336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449FEE-FEFB-491E-AD75-F86D4FEBAA01}" type="pres">
      <dgm:prSet presAssocID="{04759B4F-E130-4D7D-B02A-F430EA3C44A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D9CC7-09B3-4F00-9534-E330CE9B19C7}" type="pres">
      <dgm:prSet presAssocID="{64D0F060-985A-45CE-938F-F5797AF0F624}" presName="sibTrans" presStyleCnt="0"/>
      <dgm:spPr/>
      <dgm:t>
        <a:bodyPr/>
        <a:lstStyle/>
        <a:p>
          <a:endParaRPr lang="ru-RU"/>
        </a:p>
      </dgm:t>
    </dgm:pt>
    <dgm:pt modelId="{C90166B7-93C4-4531-8FB3-441C32FB46BE}" type="pres">
      <dgm:prSet presAssocID="{4B79A3BF-CB89-4AA3-BDCE-1338CCD095D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FD07C-F0FE-4945-AD65-3F42B1922BBF}" type="presOf" srcId="{D363AD4C-C410-4AF9-9841-DAE77C9336E5}" destId="{60CF164B-3612-4E39-8EFD-86CD0B3F607C}" srcOrd="0" destOrd="0" presId="urn:microsoft.com/office/officeart/2005/8/layout/default"/>
    <dgm:cxn modelId="{E0AB6774-A923-4350-A407-482A17B65E6A}" type="presOf" srcId="{4B79A3BF-CB89-4AA3-BDCE-1338CCD095DC}" destId="{C90166B7-93C4-4531-8FB3-441C32FB46BE}" srcOrd="0" destOrd="0" presId="urn:microsoft.com/office/officeart/2005/8/layout/default"/>
    <dgm:cxn modelId="{C236861A-9F99-4743-B5CD-DFB5FA479E71}" type="presOf" srcId="{04759B4F-E130-4D7D-B02A-F430EA3C44AE}" destId="{19449FEE-FEFB-491E-AD75-F86D4FEBAA01}" srcOrd="0" destOrd="0" presId="urn:microsoft.com/office/officeart/2005/8/layout/default"/>
    <dgm:cxn modelId="{C7175EA9-4C7E-48FF-A69B-E53CCC7D97CF}" srcId="{D363AD4C-C410-4AF9-9841-DAE77C9336E5}" destId="{04759B4F-E130-4D7D-B02A-F430EA3C44AE}" srcOrd="0" destOrd="0" parTransId="{1FF1DED7-57F8-4B03-91C7-7DE881A5F49E}" sibTransId="{64D0F060-985A-45CE-938F-F5797AF0F624}"/>
    <dgm:cxn modelId="{413C8EB1-3B06-4439-82A5-D0EEF75B5F79}" srcId="{D363AD4C-C410-4AF9-9841-DAE77C9336E5}" destId="{4B79A3BF-CB89-4AA3-BDCE-1338CCD095DC}" srcOrd="1" destOrd="0" parTransId="{31C7C581-168F-4BF0-A258-B8BE48BB37DE}" sibTransId="{6A9BFDF8-5E20-43C5-A81A-43658D084B27}"/>
    <dgm:cxn modelId="{8F6CECF2-7969-459D-9769-ABFB08FD6A55}" type="presParOf" srcId="{60CF164B-3612-4E39-8EFD-86CD0B3F607C}" destId="{19449FEE-FEFB-491E-AD75-F86D4FEBAA01}" srcOrd="0" destOrd="0" presId="urn:microsoft.com/office/officeart/2005/8/layout/default"/>
    <dgm:cxn modelId="{EF69F903-92FC-415F-ADF9-2F9FCFC6B1FE}" type="presParOf" srcId="{60CF164B-3612-4E39-8EFD-86CD0B3F607C}" destId="{F11D9CC7-09B3-4F00-9534-E330CE9B19C7}" srcOrd="1" destOrd="0" presId="urn:microsoft.com/office/officeart/2005/8/layout/default"/>
    <dgm:cxn modelId="{83952FBB-4328-41BC-8081-50852394F05A}" type="presParOf" srcId="{60CF164B-3612-4E39-8EFD-86CD0B3F607C}" destId="{C90166B7-93C4-4531-8FB3-441C32FB46B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9841" cy="497683"/>
          </a:xfrm>
          <a:prstGeom prst="rect">
            <a:avLst/>
          </a:prstGeom>
        </p:spPr>
        <p:txBody>
          <a:bodyPr vert="horz" lIns="91868" tIns="45934" rIns="91868" bIns="4593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186" y="4"/>
            <a:ext cx="2949841" cy="497683"/>
          </a:xfrm>
          <a:prstGeom prst="rect">
            <a:avLst/>
          </a:prstGeom>
        </p:spPr>
        <p:txBody>
          <a:bodyPr vert="horz" lIns="91868" tIns="45934" rIns="91868" bIns="45934" rtlCol="0"/>
          <a:lstStyle>
            <a:lvl1pPr algn="r">
              <a:defRPr sz="1200"/>
            </a:lvl1pPr>
          </a:lstStyle>
          <a:p>
            <a:fld id="{E16C2775-B87F-4299-AB8E-A477339AFB72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44831"/>
            <a:ext cx="2949841" cy="497683"/>
          </a:xfrm>
          <a:prstGeom prst="rect">
            <a:avLst/>
          </a:prstGeom>
        </p:spPr>
        <p:txBody>
          <a:bodyPr vert="horz" lIns="91868" tIns="45934" rIns="91868" bIns="4593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186" y="9444831"/>
            <a:ext cx="2949841" cy="497683"/>
          </a:xfrm>
          <a:prstGeom prst="rect">
            <a:avLst/>
          </a:prstGeom>
        </p:spPr>
        <p:txBody>
          <a:bodyPr vert="horz" lIns="91868" tIns="45934" rIns="91868" bIns="45934" rtlCol="0" anchor="b"/>
          <a:lstStyle>
            <a:lvl1pPr algn="r">
              <a:defRPr sz="1200"/>
            </a:lvl1pPr>
          </a:lstStyle>
          <a:p>
            <a:fld id="{7D63478A-38C3-4328-8439-FF95AA38A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909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9841" cy="497683"/>
          </a:xfrm>
          <a:prstGeom prst="rect">
            <a:avLst/>
          </a:prstGeom>
        </p:spPr>
        <p:txBody>
          <a:bodyPr vert="horz" lIns="91868" tIns="45934" rIns="91868" bIns="4593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6" y="4"/>
            <a:ext cx="2949841" cy="497683"/>
          </a:xfrm>
          <a:prstGeom prst="rect">
            <a:avLst/>
          </a:prstGeom>
        </p:spPr>
        <p:txBody>
          <a:bodyPr vert="horz" lIns="91868" tIns="45934" rIns="91868" bIns="45934" rtlCol="0"/>
          <a:lstStyle>
            <a:lvl1pPr algn="r">
              <a:defRPr sz="1200"/>
            </a:lvl1pPr>
          </a:lstStyle>
          <a:p>
            <a:fld id="{1007EB07-65A6-4269-9663-64C88538AD90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781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8" tIns="45934" rIns="91868" bIns="4593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24007"/>
            <a:ext cx="5445126" cy="4474368"/>
          </a:xfrm>
          <a:prstGeom prst="rect">
            <a:avLst/>
          </a:prstGeom>
        </p:spPr>
        <p:txBody>
          <a:bodyPr vert="horz" lIns="91868" tIns="45934" rIns="91868" bIns="4593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44831"/>
            <a:ext cx="2949841" cy="497683"/>
          </a:xfrm>
          <a:prstGeom prst="rect">
            <a:avLst/>
          </a:prstGeom>
        </p:spPr>
        <p:txBody>
          <a:bodyPr vert="horz" lIns="91868" tIns="45934" rIns="91868" bIns="4593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6" y="9444831"/>
            <a:ext cx="2949841" cy="497683"/>
          </a:xfrm>
          <a:prstGeom prst="rect">
            <a:avLst/>
          </a:prstGeom>
        </p:spPr>
        <p:txBody>
          <a:bodyPr vert="horz" lIns="91868" tIns="45934" rIns="91868" bIns="45934" rtlCol="0" anchor="b"/>
          <a:lstStyle>
            <a:lvl1pPr algn="r">
              <a:defRPr sz="1200"/>
            </a:lvl1pPr>
          </a:lstStyle>
          <a:p>
            <a:fld id="{A2CFBF01-C998-42F2-AC0E-208C6CF4D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646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149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385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596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94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70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707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077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933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054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21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526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BF01-C998-42F2-AC0E-208C6CF4D1F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60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63D7-6086-411A-8D16-B6DA2E40DF44}" type="datetime1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2C5-C4C5-4506-8C04-D3115ED70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3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6B01-B96E-4E4C-9A4C-FA97C7B7CD86}" type="datetime1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2C5-C4C5-4506-8C04-D3115ED70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29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5FD8-AA10-4110-B9A9-1C00FD202CDE}" type="datetime1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2C5-C4C5-4506-8C04-D3115ED70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2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7F75-2A25-4046-9E3F-9BFDCFAEB60D}" type="datetime1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2C5-C4C5-4506-8C04-D3115ED70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0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1935-B8BC-4374-A3BC-54B108958DC7}" type="datetime1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2C5-C4C5-4506-8C04-D3115ED70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9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3365-F33A-4CF6-8AF5-66B761C76899}" type="datetime1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2C5-C4C5-4506-8C04-D3115ED70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3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B01B-D0A1-4248-B26B-6FED9C6F2BBE}" type="datetime1">
              <a:rPr lang="ru-RU" smtClean="0"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2C5-C4C5-4506-8C04-D3115ED70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6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A15D-9112-4F68-A071-AD4099C059EF}" type="datetime1">
              <a:rPr lang="ru-RU" smtClean="0"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2C5-C4C5-4506-8C04-D3115ED70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8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4822-5D29-4B8A-BFBB-CB713ECD914A}" type="datetime1">
              <a:rPr lang="ru-RU" smtClean="0"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2C5-C4C5-4506-8C04-D3115ED70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FAB2-B838-46EF-9E3B-09E8D0350BF7}" type="datetime1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2C5-C4C5-4506-8C04-D3115ED70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7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05F0-2ECC-421A-A72D-4676528CFF69}" type="datetime1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2C5-C4C5-4506-8C04-D3115ED70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63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5FEC4-A472-4AE9-A597-36B6E8682D23}" type="datetime1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D2C5-C4C5-4506-8C04-D3115ED70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8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chart" Target="../charts/chart3.xm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024" y="484882"/>
            <a:ext cx="5879976" cy="44696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03512" y="703948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НЕНЕЦКИЙ АВТОНОМНЫЙ ОКРУГ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с одним скругленным углом 18"/>
          <p:cNvSpPr/>
          <p:nvPr/>
        </p:nvSpPr>
        <p:spPr>
          <a:xfrm>
            <a:off x="0" y="2062946"/>
            <a:ext cx="6888088" cy="4797152"/>
          </a:xfrm>
          <a:prstGeom prst="round1Rect">
            <a:avLst>
              <a:gd name="adj" fmla="val 19894"/>
            </a:avLst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/>
          </a:p>
        </p:txBody>
      </p:sp>
      <p:sp>
        <p:nvSpPr>
          <p:cNvPr id="24" name="Прямоугольник с одним скругленным углом 23"/>
          <p:cNvSpPr/>
          <p:nvPr/>
        </p:nvSpPr>
        <p:spPr>
          <a:xfrm flipH="1">
            <a:off x="4487146" y="4986142"/>
            <a:ext cx="7704854" cy="1871858"/>
          </a:xfrm>
          <a:prstGeom prst="round1Rect">
            <a:avLst>
              <a:gd name="adj" fmla="val 42188"/>
            </a:avLst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41301" y="2636912"/>
            <a:ext cx="5942731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Реализация</a:t>
            </a:r>
          </a:p>
          <a:p>
            <a:pPr>
              <a:lnSpc>
                <a:spcPct val="110000"/>
              </a:lnSpc>
              <a:defRPr/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национального проекта</a:t>
            </a:r>
          </a:p>
          <a:p>
            <a:pPr>
              <a:lnSpc>
                <a:spcPct val="110000"/>
              </a:lnSpc>
              <a:defRPr/>
            </a:pPr>
            <a:r>
              <a:rPr lang="ru-RU" sz="2800" dirty="0" smtClean="0">
                <a:solidFill>
                  <a:srgbClr val="558ED5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«ДЕМОГРАФИЯ»</a:t>
            </a:r>
          </a:p>
          <a:p>
            <a:pPr>
              <a:lnSpc>
                <a:spcPct val="110000"/>
              </a:lnSpc>
              <a:defRPr/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в НАО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79976" y="5445224"/>
            <a:ext cx="4945084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Заместитель губернатора НАО</a:t>
            </a:r>
          </a:p>
          <a:p>
            <a:pPr>
              <a:lnSpc>
                <a:spcPct val="110000"/>
              </a:lnSpc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Михаил Викторович ВАСИЛЬЕВ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408" y="4005064"/>
            <a:ext cx="146090" cy="1454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79937"/>
            <a:ext cx="951849" cy="124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719983" y="966584"/>
            <a:ext cx="8640960" cy="34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1600" b="1" dirty="0">
                <a:solidFill>
                  <a:srgbClr val="558E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СПОРТ </a:t>
            </a:r>
            <a:r>
              <a:rPr lang="ru-RU" sz="1600" b="1" dirty="0" smtClean="0">
                <a:solidFill>
                  <a:srgbClr val="558E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600" b="1" dirty="0">
                <a:solidFill>
                  <a:srgbClr val="558E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 ЖИЗНИ</a:t>
            </a:r>
          </a:p>
        </p:txBody>
      </p:sp>
      <p:sp>
        <p:nvSpPr>
          <p:cNvPr id="22" name="Прямоугольник с одним скругленным углом 21"/>
          <p:cNvSpPr/>
          <p:nvPr/>
        </p:nvSpPr>
        <p:spPr>
          <a:xfrm rot="10800000">
            <a:off x="8901833" y="-4266"/>
            <a:ext cx="3290167" cy="717650"/>
          </a:xfrm>
          <a:prstGeom prst="round1Rect">
            <a:avLst>
              <a:gd name="adj" fmla="val 42188"/>
            </a:avLst>
          </a:prstGeom>
          <a:solidFill>
            <a:srgbClr val="558ED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585079" y="6077"/>
            <a:ext cx="589856" cy="365125"/>
          </a:xfrm>
        </p:spPr>
        <p:txBody>
          <a:bodyPr/>
          <a:lstStyle/>
          <a:p>
            <a:fld id="{0A3ED2C5-C4C5-4506-8C04-D3115ED7025B}" type="slidenum">
              <a:rPr lang="ru-RU" smtClean="0">
                <a:solidFill>
                  <a:schemeClr val="bg1"/>
                </a:solidFill>
              </a:r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7366" y="1555952"/>
            <a:ext cx="56958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СИСТЕМАТИЧЕСКОЕ ЗАНЯТИЕ ФИЗИЧЕСКОЙ КУЛЬТУРОЙ И СПОРТОМ, %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10658709"/>
              </p:ext>
            </p:extLst>
          </p:nvPr>
        </p:nvGraphicFramePr>
        <p:xfrm>
          <a:off x="1000420" y="1844824"/>
          <a:ext cx="102081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829825" y="269029"/>
            <a:ext cx="3362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НАЦИОНАЛЬНОГО ПРОЕКТА ДЕМОГРАФИЯ В НАО</a:t>
            </a:r>
            <a:endParaRPr lang="ru-RU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5108"/>
            <a:ext cx="455693" cy="5982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86354" y="243461"/>
            <a:ext cx="4445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НЕНЕЦКИЙ АВТОНОМНЫЙ ОКРУГ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скругленным углом 8"/>
          <p:cNvSpPr/>
          <p:nvPr/>
        </p:nvSpPr>
        <p:spPr>
          <a:xfrm rot="10800000">
            <a:off x="8901833" y="-4266"/>
            <a:ext cx="3290167" cy="717650"/>
          </a:xfrm>
          <a:prstGeom prst="round1Rect">
            <a:avLst>
              <a:gd name="adj" fmla="val 42188"/>
            </a:avLst>
          </a:prstGeom>
          <a:solidFill>
            <a:srgbClr val="558ED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51384" y="1083922"/>
            <a:ext cx="11033695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РЕЗУЛЬТАТЫ РЕГИОНАЛЬНОГО ПРОЕКТА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585079" y="6077"/>
            <a:ext cx="589856" cy="365125"/>
          </a:xfrm>
        </p:spPr>
        <p:txBody>
          <a:bodyPr/>
          <a:lstStyle/>
          <a:p>
            <a:fld id="{0A3ED2C5-C4C5-4506-8C04-D3115ED7025B}" type="slidenum">
              <a:rPr lang="ru-RU" smtClean="0">
                <a:solidFill>
                  <a:schemeClr val="bg1"/>
                </a:solidFill>
              </a:r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3185056961"/>
              </p:ext>
            </p:extLst>
          </p:nvPr>
        </p:nvGraphicFramePr>
        <p:xfrm>
          <a:off x="487491" y="1556792"/>
          <a:ext cx="1110570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829825" y="269029"/>
            <a:ext cx="3362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НАЦИОНАЛЬНОГО ПРОЕКТА ДЕМОГРАФИЯ В НАО</a:t>
            </a:r>
            <a:endParaRPr lang="ru-RU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5108"/>
            <a:ext cx="455693" cy="5982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86354" y="243461"/>
            <a:ext cx="4445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НЕНЕЦКИЙ АВТОНОМНЫЙ ОКРУГ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54" r="5272"/>
          <a:stretch/>
        </p:blipFill>
        <p:spPr>
          <a:xfrm>
            <a:off x="0" y="6077"/>
            <a:ext cx="12192000" cy="6858001"/>
          </a:xfrm>
          <a:prstGeom prst="rect">
            <a:avLst/>
          </a:prstGeom>
        </p:spPr>
      </p:pic>
      <p:sp>
        <p:nvSpPr>
          <p:cNvPr id="22" name="Прямоугольник с одним скругленным углом 21"/>
          <p:cNvSpPr/>
          <p:nvPr/>
        </p:nvSpPr>
        <p:spPr>
          <a:xfrm rot="10800000">
            <a:off x="8901833" y="-4266"/>
            <a:ext cx="3290167" cy="717650"/>
          </a:xfrm>
          <a:prstGeom prst="round1Rect">
            <a:avLst>
              <a:gd name="adj" fmla="val 42188"/>
            </a:avLst>
          </a:prstGeom>
          <a:solidFill>
            <a:srgbClr val="0062A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585079" y="6077"/>
            <a:ext cx="589856" cy="365125"/>
          </a:xfrm>
        </p:spPr>
        <p:txBody>
          <a:bodyPr/>
          <a:lstStyle/>
          <a:p>
            <a:fld id="{0A3ED2C5-C4C5-4506-8C04-D3115ED7025B}" type="slidenum">
              <a:rPr lang="ru-RU" smtClean="0">
                <a:solidFill>
                  <a:schemeClr val="bg1"/>
                </a:solidFill>
              </a:rPr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7568" y="3231325"/>
            <a:ext cx="792088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БЛАГОДАРЮ ЗА ВНИМАНИЕ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 rot="10800000" flipH="1">
            <a:off x="0" y="-4269"/>
            <a:ext cx="5688632" cy="840980"/>
          </a:xfrm>
          <a:prstGeom prst="round1Rect">
            <a:avLst>
              <a:gd name="adj" fmla="val 42188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829825" y="269029"/>
            <a:ext cx="3362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НАЦИОНАЛЬНОГО ПРОЕКТА ДЕМОГРАФИЯ В НАО</a:t>
            </a:r>
            <a:endParaRPr lang="ru-RU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5108"/>
            <a:ext cx="455693" cy="59827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86354" y="243461"/>
            <a:ext cx="4445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НЕНЕЦКИЙ АВТОНОМНЫЙ ОКРУГ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Прямая соединительная линия 106"/>
          <p:cNvCxnSpPr>
            <a:stCxn id="45" idx="3"/>
            <a:endCxn id="51" idx="1"/>
          </p:cNvCxnSpPr>
          <p:nvPr/>
        </p:nvCxnSpPr>
        <p:spPr>
          <a:xfrm flipV="1">
            <a:off x="2079494" y="2150893"/>
            <a:ext cx="1833387" cy="185642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stCxn id="45" idx="3"/>
            <a:endCxn id="52" idx="1"/>
          </p:cNvCxnSpPr>
          <p:nvPr/>
        </p:nvCxnSpPr>
        <p:spPr>
          <a:xfrm flipV="1">
            <a:off x="2079494" y="3072657"/>
            <a:ext cx="1828429" cy="934656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45" idx="3"/>
            <a:endCxn id="53" idx="1"/>
          </p:cNvCxnSpPr>
          <p:nvPr/>
        </p:nvCxnSpPr>
        <p:spPr>
          <a:xfrm flipV="1">
            <a:off x="2079494" y="3995721"/>
            <a:ext cx="1834584" cy="11592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>
            <a:stCxn id="45" idx="3"/>
            <a:endCxn id="54" idx="1"/>
          </p:cNvCxnSpPr>
          <p:nvPr/>
        </p:nvCxnSpPr>
        <p:spPr>
          <a:xfrm>
            <a:off x="2079494" y="4007313"/>
            <a:ext cx="1834584" cy="905812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>
            <a:stCxn id="45" idx="3"/>
            <a:endCxn id="55" idx="1"/>
          </p:cNvCxnSpPr>
          <p:nvPr/>
        </p:nvCxnSpPr>
        <p:spPr>
          <a:xfrm>
            <a:off x="2079494" y="4007313"/>
            <a:ext cx="1834968" cy="1821332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19983" y="966584"/>
            <a:ext cx="8640960" cy="34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УЧАСТИЕ НАО В РЕАЛИЗАЦИИ </a:t>
            </a:r>
            <a:r>
              <a:rPr lang="ru-RU" sz="1600" b="1" dirty="0" smtClean="0">
                <a:solidFill>
                  <a:srgbClr val="558E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НАЦИОНАЛЬНОГО ПРОЕКТА «ДЕМОГРАФИЯ»</a:t>
            </a:r>
            <a:endParaRPr lang="ru-RU" dirty="0">
              <a:solidFill>
                <a:srgbClr val="558E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с одним скругленным углом 21"/>
          <p:cNvSpPr/>
          <p:nvPr/>
        </p:nvSpPr>
        <p:spPr>
          <a:xfrm rot="10800000">
            <a:off x="8901833" y="-4266"/>
            <a:ext cx="3290167" cy="717650"/>
          </a:xfrm>
          <a:prstGeom prst="round1Rect">
            <a:avLst>
              <a:gd name="adj" fmla="val 42188"/>
            </a:avLst>
          </a:prstGeom>
          <a:solidFill>
            <a:srgbClr val="558ED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585079" y="6077"/>
            <a:ext cx="589856" cy="365125"/>
          </a:xfrm>
        </p:spPr>
        <p:txBody>
          <a:bodyPr/>
          <a:lstStyle/>
          <a:p>
            <a:fld id="{0A3ED2C5-C4C5-4506-8C04-D3115ED7025B}" type="slidenum">
              <a:rPr lang="ru-RU" smtClean="0">
                <a:solidFill>
                  <a:schemeClr val="bg1"/>
                </a:solidFill>
              </a:r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212" y="3758259"/>
            <a:ext cx="569986" cy="56998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67408" y="4381682"/>
            <a:ext cx="188177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1200" dirty="0" smtClean="0">
                <a:solidFill>
                  <a:srgbClr val="0062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Национальный проект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1200" b="1" dirty="0" smtClean="0">
                <a:solidFill>
                  <a:srgbClr val="0062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ДЕМОГРАФИЯ</a:t>
            </a:r>
            <a:endParaRPr lang="ru-RU" sz="1400" b="1" dirty="0">
              <a:solidFill>
                <a:srgbClr val="0062A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354916" y="3645024"/>
            <a:ext cx="724578" cy="724578"/>
          </a:xfrm>
          <a:prstGeom prst="roundRect">
            <a:avLst/>
          </a:prstGeom>
          <a:noFill/>
          <a:ln w="22225">
            <a:solidFill>
              <a:srgbClr val="006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2881" y="1766887"/>
            <a:ext cx="771000" cy="76801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7923" y="2681689"/>
            <a:ext cx="780917" cy="78193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4078" y="3610414"/>
            <a:ext cx="768607" cy="77061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4078" y="4527817"/>
            <a:ext cx="768607" cy="77061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4462" y="5445224"/>
            <a:ext cx="767838" cy="76684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716627" y="1945522"/>
            <a:ext cx="6275917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600" dirty="0" smtClean="0">
                <a:solidFill>
                  <a:srgbClr val="0062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ФИНАНСОВАЯ ПОДДЕРЖКА СЕМЕЙ ПРИ РОЖДЕНИИ ДЕТЕЙ</a:t>
            </a:r>
            <a:endParaRPr lang="ru-RU" dirty="0">
              <a:solidFill>
                <a:srgbClr val="0062A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16627" y="2862472"/>
            <a:ext cx="6275917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600" dirty="0" smtClean="0">
                <a:solidFill>
                  <a:srgbClr val="0062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СОДЕЙСТВИЕ ЗАНЯТОСТИ ЖЕНЩИН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16627" y="3779422"/>
            <a:ext cx="6275917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600" dirty="0" smtClean="0">
                <a:solidFill>
                  <a:srgbClr val="0062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СТАРШЕЕ ПОКОЛЕНИЕ</a:t>
            </a:r>
            <a:endParaRPr lang="ru-RU" dirty="0">
              <a:solidFill>
                <a:srgbClr val="0062A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16627" y="4696372"/>
            <a:ext cx="6275917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600" dirty="0" smtClean="0">
                <a:solidFill>
                  <a:srgbClr val="0062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УКРЕПЛЕНИЕ ОБЩЕСТВЕННОГО ЗДОРОВЬЯ</a:t>
            </a:r>
            <a:endParaRPr lang="ru-RU" dirty="0">
              <a:solidFill>
                <a:srgbClr val="0062A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16627" y="5658112"/>
            <a:ext cx="6275917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10000"/>
              </a:lnSpc>
              <a:defRPr sz="900" b="1">
                <a:solidFill>
                  <a:srgbClr val="0062A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1600" b="0" dirty="0"/>
              <a:t>СПОРТ — НОРМА ЖИЗНИ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829825" y="269029"/>
            <a:ext cx="3362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НАЦИОНАЛЬНОГО ПРОЕКТА ДЕМОГРАФИЯ В НАО</a:t>
            </a:r>
            <a:endParaRPr lang="ru-RU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5108"/>
            <a:ext cx="455693" cy="598277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86354" y="243461"/>
            <a:ext cx="4445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НЕНЕЦКИЙ АВТОНОМНЫЙ ОКРУГ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7906" y="1006173"/>
            <a:ext cx="10657183" cy="34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1600" b="1" dirty="0">
                <a:solidFill>
                  <a:srgbClr val="558E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ФИНАНСИРОВАНИЕ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РЕГИОНАЛЬНЫХ ПРОЕКТОВ ПО НАЦИОНАЛЬНОМУ ПРОЕКТУ </a:t>
            </a:r>
            <a:r>
              <a:rPr lang="ru-RU" sz="1600" b="1" dirty="0" smtClean="0">
                <a:solidFill>
                  <a:srgbClr val="558E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«ДЕМОГРАФИЯ»</a:t>
            </a:r>
            <a:endParaRPr lang="ru-RU" sz="1600" dirty="0">
              <a:solidFill>
                <a:srgbClr val="558E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с одним скругленным углом 21"/>
          <p:cNvSpPr/>
          <p:nvPr/>
        </p:nvSpPr>
        <p:spPr>
          <a:xfrm rot="10800000">
            <a:off x="8901833" y="-4266"/>
            <a:ext cx="3290167" cy="717650"/>
          </a:xfrm>
          <a:prstGeom prst="round1Rect">
            <a:avLst>
              <a:gd name="adj" fmla="val 42188"/>
            </a:avLst>
          </a:prstGeom>
          <a:solidFill>
            <a:srgbClr val="558ED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585079" y="6077"/>
            <a:ext cx="589856" cy="365125"/>
          </a:xfrm>
        </p:spPr>
        <p:txBody>
          <a:bodyPr/>
          <a:lstStyle/>
          <a:p>
            <a:fld id="{0A3ED2C5-C4C5-4506-8C04-D3115ED7025B}" type="slidenum">
              <a:rPr lang="ru-RU" smtClean="0">
                <a:solidFill>
                  <a:schemeClr val="bg1"/>
                </a:solidFill>
              </a:r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:p14="http://schemas.microsoft.com/office/powerpoint/2010/main" val="2237028924"/>
              </p:ext>
            </p:extLst>
          </p:nvPr>
        </p:nvGraphicFramePr>
        <p:xfrm>
          <a:off x="335360" y="2387755"/>
          <a:ext cx="3459745" cy="389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1605256" y="3599949"/>
            <a:ext cx="919952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7,14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млрд. руб.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052" y="1791081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ru-RU" sz="1600" dirty="0"/>
              <a:t>Общее финансирование,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ru-RU" sz="1600" dirty="0"/>
              <a:t>млрд.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26996" y="1790664"/>
            <a:ext cx="68928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ru-RU" sz="1600" dirty="0"/>
              <a:t>Финансирование по </a:t>
            </a:r>
            <a:r>
              <a:rPr lang="ru-RU" sz="1600" dirty="0" smtClean="0"/>
              <a:t>региональным проектам </a:t>
            </a:r>
            <a:r>
              <a:rPr lang="ru-RU" sz="1600" dirty="0"/>
              <a:t>реализации, </a:t>
            </a:r>
            <a:r>
              <a:rPr lang="ru-RU" sz="1600" dirty="0" smtClean="0"/>
              <a:t>тыс. руб</a:t>
            </a:r>
            <a:r>
              <a:rPr lang="ru-RU" sz="1600" dirty="0"/>
              <a:t>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61973441"/>
              </p:ext>
            </p:extLst>
          </p:nvPr>
        </p:nvGraphicFramePr>
        <p:xfrm>
          <a:off x="3575720" y="2204864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829825" y="269029"/>
            <a:ext cx="3362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НАЦИОНАЛЬНОГО ПРОЕКТА ДЕМОГРАФИЯ В НАО</a:t>
            </a:r>
            <a:endParaRPr lang="ru-RU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5108"/>
            <a:ext cx="455693" cy="59827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86354" y="243461"/>
            <a:ext cx="4445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НЕНЕЦКИЙ АВТОНОМНЫЙ ОКРУГ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7448" y="850764"/>
            <a:ext cx="1000911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ФИНАНСОВАЯ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ПОДДЕРЖКА СЕМЕЙ ПРИ РОЖДЕНИИ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ДЕТЕЙ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с одним скругленным углом 20"/>
          <p:cNvSpPr/>
          <p:nvPr/>
        </p:nvSpPr>
        <p:spPr>
          <a:xfrm rot="10800000">
            <a:off x="8901833" y="-4266"/>
            <a:ext cx="3290167" cy="717650"/>
          </a:xfrm>
          <a:prstGeom prst="round1Rect">
            <a:avLst>
              <a:gd name="adj" fmla="val 42188"/>
            </a:avLst>
          </a:prstGeom>
          <a:solidFill>
            <a:schemeClr val="accent6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585079" y="6077"/>
            <a:ext cx="589856" cy="365125"/>
          </a:xfrm>
        </p:spPr>
        <p:txBody>
          <a:bodyPr/>
          <a:lstStyle/>
          <a:p>
            <a:fld id="{0A3ED2C5-C4C5-4506-8C04-D3115ED7025B}" type="slidenum">
              <a:rPr lang="ru-RU" smtClean="0">
                <a:solidFill>
                  <a:schemeClr val="bg1"/>
                </a:solidFill>
              </a:r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7643" y="1577474"/>
            <a:ext cx="3623870" cy="26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СУММАРНЫЙ КОЭФФИЦИЕНТ РОЖДАЕМОСТИ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808" y="1990121"/>
            <a:ext cx="1516803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Базовое значение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7912" y="2291218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87912" y="2586684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7912" y="2882150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2024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81511" y="2287950"/>
            <a:ext cx="3356979" cy="266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2,477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81510" y="1990121"/>
            <a:ext cx="3159509" cy="266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2,350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81511" y="2585779"/>
            <a:ext cx="3416219" cy="266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2,534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181512" y="2883607"/>
            <a:ext cx="3554448" cy="2660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2,633</a:t>
            </a: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4097777210"/>
              </p:ext>
            </p:extLst>
          </p:nvPr>
        </p:nvGraphicFramePr>
        <p:xfrm>
          <a:off x="786354" y="3866290"/>
          <a:ext cx="5597678" cy="2638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713453" y="3429000"/>
            <a:ext cx="5454555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СЕМЬЯМ С 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ДЕТЬМИ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 РАЗЛИЧНЫЕ ВИДЫ ВЫПЛАТ БУДЕТ НАПРАВЛЕНО 4,2 МЛРД. РУБЛЕЙ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829825" y="269029"/>
            <a:ext cx="3362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НАЦИОНАЛЬНОГО ПРОЕКТА ДЕМОГРАФИЯ В НАО</a:t>
            </a:r>
            <a:endParaRPr lang="ru-RU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5108"/>
            <a:ext cx="455693" cy="59827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86354" y="243461"/>
            <a:ext cx="4445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НЕНЕЦКИЙ АВТОНОМНЫЙ ОКРУГ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17903588"/>
              </p:ext>
            </p:extLst>
          </p:nvPr>
        </p:nvGraphicFramePr>
        <p:xfrm>
          <a:off x="7176120" y="1481475"/>
          <a:ext cx="423491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821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719983" y="966584"/>
            <a:ext cx="8640960" cy="34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СОДЕЙСТВИЕ ЗАНЯТОСТИ ЖЕНЩИН</a:t>
            </a:r>
          </a:p>
        </p:txBody>
      </p:sp>
      <p:sp>
        <p:nvSpPr>
          <p:cNvPr id="22" name="Прямоугольник с одним скругленным углом 21"/>
          <p:cNvSpPr/>
          <p:nvPr/>
        </p:nvSpPr>
        <p:spPr>
          <a:xfrm rot="10800000">
            <a:off x="8901833" y="-4266"/>
            <a:ext cx="3290167" cy="717650"/>
          </a:xfrm>
          <a:prstGeom prst="round1Rect">
            <a:avLst>
              <a:gd name="adj" fmla="val 42188"/>
            </a:avLst>
          </a:prstGeom>
          <a:solidFill>
            <a:schemeClr val="accent3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585079" y="6077"/>
            <a:ext cx="589856" cy="365125"/>
          </a:xfrm>
        </p:spPr>
        <p:txBody>
          <a:bodyPr/>
          <a:lstStyle/>
          <a:p>
            <a:fld id="{0A3ED2C5-C4C5-4506-8C04-D3115ED7025B}" type="slidenum">
              <a:rPr lang="ru-RU" smtClean="0">
                <a:solidFill>
                  <a:schemeClr val="bg1"/>
                </a:solidFill>
              </a:r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2039" y="1769281"/>
            <a:ext cx="5139945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УРОВЕНЬ ЗАНЯТОСТИ ЖЕНЩИН, ИМЕЮЩИХ ДЕТЕЙ ДОШКОЛЬНОГО ВОЗРАСТА, %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6205" y="2359489"/>
            <a:ext cx="1516803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Базовое значение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2309" y="2660586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02309" y="2956052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02309" y="3251518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2024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295908" y="2657318"/>
            <a:ext cx="3625093" cy="2660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80,6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295908" y="2359489"/>
            <a:ext cx="3532142" cy="266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78,7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295908" y="2955147"/>
            <a:ext cx="3656076" cy="2660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81,4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295909" y="3252975"/>
            <a:ext cx="3718044" cy="2660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82,6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40456" y="4146205"/>
            <a:ext cx="5111528" cy="65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ЧИСЛЕННОСТЬ ВОСПИТАННИКОВ В ВОЗРАСТЕ ДО 3 ЛЕТ, ПОСЕЩАЮЩИХ НЕГОСУДАРСТВЕННЫЕ ОРГАНИЗАЦИИ, ОСУЩЕСТВЛЯЮЩИЕ ОБРАЗОВАТЕЛЬНУЮ ДЕЯТЕЛЬНОСТЬ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40457" y="4993775"/>
            <a:ext cx="1516803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Базовое значение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76561" y="5294872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76561" y="5590338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76561" y="5885804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370160" y="5291604"/>
            <a:ext cx="2732844" cy="2660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370159" y="4993775"/>
            <a:ext cx="1821897" cy="266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370160" y="5589433"/>
            <a:ext cx="3643792" cy="2660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370161" y="5887261"/>
            <a:ext cx="3643792" cy="2660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29825" y="269029"/>
            <a:ext cx="3362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НАЦИОНАЛЬНОГО ПРОЕКТА ДЕМОГРАФИЯ В НАО</a:t>
            </a:r>
            <a:endParaRPr lang="ru-RU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5108"/>
            <a:ext cx="455693" cy="598277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86354" y="243461"/>
            <a:ext cx="4445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НЕНЕЦКИЙ АВТОНОМНЫЙ ОКРУГ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1607086586"/>
              </p:ext>
            </p:extLst>
          </p:nvPr>
        </p:nvGraphicFramePr>
        <p:xfrm>
          <a:off x="7104112" y="1752648"/>
          <a:ext cx="4332461" cy="4575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28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с одним скругленным углом 22"/>
          <p:cNvSpPr/>
          <p:nvPr/>
        </p:nvSpPr>
        <p:spPr>
          <a:xfrm rot="10800000">
            <a:off x="8901833" y="-4266"/>
            <a:ext cx="3290167" cy="717650"/>
          </a:xfrm>
          <a:prstGeom prst="round1Rect">
            <a:avLst>
              <a:gd name="adj" fmla="val 42188"/>
            </a:avLst>
          </a:prstGeom>
          <a:solidFill>
            <a:schemeClr val="accent4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585079" y="6077"/>
            <a:ext cx="589856" cy="365125"/>
          </a:xfrm>
        </p:spPr>
        <p:txBody>
          <a:bodyPr/>
          <a:lstStyle/>
          <a:p>
            <a:fld id="{0A3ED2C5-C4C5-4506-8C04-D3115ED7025B}" type="slidenum">
              <a:rPr lang="ru-RU" smtClean="0">
                <a:solidFill>
                  <a:schemeClr val="bg1"/>
                </a:solidFill>
              </a:r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7488" y="974056"/>
            <a:ext cx="9505055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УВЕЛИЧЕНИЕ ОЖИДАЕМОЙ ПРОДОЛЖИТЕЛЬНОСТИ ЗДОРОВОЙ ЖИЗНИ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67 ЛЕТ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5799" y="1811279"/>
            <a:ext cx="317586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Ожидаемая продолжительность жизни при рождении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9964" y="2401487"/>
            <a:ext cx="1516803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Базовое значение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36068" y="2702584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6068" y="2998050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36068" y="3293516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2024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29667" y="2699316"/>
            <a:ext cx="1728000" cy="266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71,6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29667" y="2401487"/>
            <a:ext cx="1692000" cy="266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71,5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29667" y="2997145"/>
            <a:ext cx="1764000" cy="266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73,2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29668" y="3294973"/>
            <a:ext cx="1800000" cy="2660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75,7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05939" y="1803288"/>
            <a:ext cx="4004149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Численность граждан </a:t>
            </a:r>
            <a:r>
              <a:rPr lang="ru-RU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предпенсионного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возраста, прошедших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проф. 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обучение и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доп. 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проф.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образование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60104" y="2393496"/>
            <a:ext cx="1516803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Базовое значение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96208" y="2694593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96208" y="2990059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96208" y="3285525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2024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89806" y="2691325"/>
            <a:ext cx="432049" cy="266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89806" y="2393496"/>
            <a:ext cx="2160001" cy="26605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89807" y="2989154"/>
            <a:ext cx="1080000" cy="266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48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89808" y="3286982"/>
            <a:ext cx="2160000" cy="2660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96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40524" y="1803288"/>
            <a:ext cx="3505352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Уровень госпитализации на геронтологические койки лиц старше 60 лет на 10 тыс.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населения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94688" y="2393496"/>
            <a:ext cx="1516803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Базовое значение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30792" y="2694593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30792" y="2990059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30792" y="3285525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2024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624390" y="2691325"/>
            <a:ext cx="432049" cy="266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8,2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624390" y="2393496"/>
            <a:ext cx="2160001" cy="26605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624391" y="2989154"/>
            <a:ext cx="1224000" cy="266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24,7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624392" y="3286982"/>
            <a:ext cx="2160000" cy="2660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42,8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9186" y="4227773"/>
            <a:ext cx="3802121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Охват граждан старше трудоспособного возраста </a:t>
            </a:r>
            <a:r>
              <a:rPr lang="ru-RU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профосмотрами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включая диспансеризацию, 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3352" y="4817981"/>
            <a:ext cx="1516803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Базовое значение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99456" y="5119078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99456" y="5414544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99456" y="5710010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2024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793055" y="5115810"/>
            <a:ext cx="684000" cy="266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793055" y="4817981"/>
            <a:ext cx="546418" cy="266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13,5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793055" y="5413639"/>
            <a:ext cx="1008000" cy="266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33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793056" y="5711467"/>
            <a:ext cx="2160000" cy="2660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70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35404" y="4259551"/>
            <a:ext cx="6192688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Доля лиц старше трудоспособного возраста, у которых выявлены заболевания и патологические состояния, находящихся под диспансерным наблюдением,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89570" y="4849759"/>
            <a:ext cx="1516803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Базовое значение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25674" y="5150856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25674" y="5446322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25674" y="5741788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2024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019273" y="5147588"/>
            <a:ext cx="1368000" cy="266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56,7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019273" y="4849759"/>
            <a:ext cx="1188000" cy="266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50,7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019273" y="5445417"/>
            <a:ext cx="1584000" cy="266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65,9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19274" y="5743245"/>
            <a:ext cx="2160000" cy="2660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90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29825" y="269029"/>
            <a:ext cx="3362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НАЦИОНАЛЬНОГО ПРОЕКТА ДЕМОГРАФИЯ В НАО</a:t>
            </a:r>
            <a:endParaRPr lang="ru-RU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5108"/>
            <a:ext cx="455693" cy="598277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786354" y="243461"/>
            <a:ext cx="4445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НЕНЕЦКИЙ АВТОНОМНЫЙ ОКРУГ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с одним скругленным углом 22"/>
          <p:cNvSpPr/>
          <p:nvPr/>
        </p:nvSpPr>
        <p:spPr>
          <a:xfrm rot="10800000">
            <a:off x="8901833" y="-4266"/>
            <a:ext cx="3290167" cy="717650"/>
          </a:xfrm>
          <a:prstGeom prst="round1Rect">
            <a:avLst>
              <a:gd name="adj" fmla="val 42188"/>
            </a:avLst>
          </a:prstGeom>
          <a:solidFill>
            <a:schemeClr val="accent4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585079" y="6077"/>
            <a:ext cx="589856" cy="365125"/>
          </a:xfrm>
        </p:spPr>
        <p:txBody>
          <a:bodyPr/>
          <a:lstStyle/>
          <a:p>
            <a:fld id="{0A3ED2C5-C4C5-4506-8C04-D3115ED7025B}" type="slidenum">
              <a:rPr lang="ru-RU" smtClean="0">
                <a:solidFill>
                  <a:schemeClr val="bg1"/>
                </a:solidFill>
              </a:r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4781" y="974056"/>
            <a:ext cx="8640960" cy="34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РЕЗУЛЬТАТЫ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РЕГИОНАЛЬНОГО ПРОЕКТА</a:t>
            </a:r>
            <a:endParaRPr lang="ru-RU" sz="1600" dirty="0">
              <a:solidFill>
                <a:srgbClr val="C7515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06275003"/>
              </p:ext>
            </p:extLst>
          </p:nvPr>
        </p:nvGraphicFramePr>
        <p:xfrm>
          <a:off x="623392" y="1484784"/>
          <a:ext cx="110892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829825" y="269029"/>
            <a:ext cx="3362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НАЦИОНАЛЬНОГО ПРОЕКТА ДЕМОГРАФИЯ В НАО</a:t>
            </a:r>
            <a:endParaRPr lang="ru-RU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5108"/>
            <a:ext cx="455693" cy="5982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86354" y="243461"/>
            <a:ext cx="4445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НЕНЕЦКИЙ АВТОНОМНЫЙ ОКРУГ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51384" y="1083922"/>
            <a:ext cx="11033695" cy="34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УКРЕПЛЕНИЕ </a:t>
            </a:r>
            <a:r>
              <a:rPr lang="ru-RU" sz="1600" b="1" dirty="0">
                <a:solidFill>
                  <a:srgbClr val="558E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ОБЩЕСТВЕННОГО ЗДОРОВЬЯ</a:t>
            </a:r>
          </a:p>
        </p:txBody>
      </p:sp>
      <p:sp>
        <p:nvSpPr>
          <p:cNvPr id="22" name="Прямоугольник с одним скругленным углом 21"/>
          <p:cNvSpPr/>
          <p:nvPr/>
        </p:nvSpPr>
        <p:spPr>
          <a:xfrm rot="10800000">
            <a:off x="8901833" y="-4266"/>
            <a:ext cx="3290167" cy="717650"/>
          </a:xfrm>
          <a:prstGeom prst="round1Rect">
            <a:avLst>
              <a:gd name="adj" fmla="val 42188"/>
            </a:avLst>
          </a:prstGeom>
          <a:solidFill>
            <a:srgbClr val="558ED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585079" y="6077"/>
            <a:ext cx="589856" cy="365125"/>
          </a:xfrm>
        </p:spPr>
        <p:txBody>
          <a:bodyPr/>
          <a:lstStyle/>
          <a:p>
            <a:fld id="{0A3ED2C5-C4C5-4506-8C04-D3115ED7025B}" type="slidenum">
              <a:rPr lang="ru-RU" smtClean="0">
                <a:solidFill>
                  <a:schemeClr val="bg1"/>
                </a:solidFill>
              </a:r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182" y="1556792"/>
            <a:ext cx="5436826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ОБРАЩАЕМОСТЬ В МЕДИЦИНСКИЕ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ОРГАНИЗАЦИМИ</a:t>
            </a:r>
          </a:p>
          <a:p>
            <a:pPr>
              <a:lnSpc>
                <a:spcPct val="110000"/>
              </a:lnSpc>
              <a:defRPr/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ВОПРОСАМ ЗДОРОВОГО ОБРАЗА ЖИЗНИ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347" y="2232728"/>
            <a:ext cx="1516803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Базовое значение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21451" y="2533825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21451" y="2829291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21451" y="3124757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2024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15050" y="2530557"/>
            <a:ext cx="2025000" cy="26605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250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15050" y="2232728"/>
            <a:ext cx="2025000" cy="266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250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15050" y="2828386"/>
            <a:ext cx="2430000" cy="26605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300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15051" y="3126214"/>
            <a:ext cx="3240000" cy="266050"/>
          </a:xfrm>
          <a:prstGeom prst="rect">
            <a:avLst/>
          </a:prstGeom>
          <a:solidFill>
            <a:srgbClr val="296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400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1183" y="3979819"/>
            <a:ext cx="472386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Число 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лиц, которым рекомендованы индивидуальные планы по здоровому образу жизни (паспорта здоровья)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348" y="4849759"/>
            <a:ext cx="1516803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Базовое значение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21452" y="5150856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21452" y="5446322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21452" y="5741788"/>
            <a:ext cx="580699" cy="27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2024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215051" y="5147588"/>
            <a:ext cx="2556000" cy="26605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1500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215051" y="4849759"/>
            <a:ext cx="2556000" cy="266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1500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215051" y="5445417"/>
            <a:ext cx="2880000" cy="26605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1700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215052" y="5743245"/>
            <a:ext cx="3240000" cy="266050"/>
          </a:xfrm>
          <a:prstGeom prst="rect">
            <a:avLst/>
          </a:prstGeom>
          <a:solidFill>
            <a:srgbClr val="296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1900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94877761"/>
              </p:ext>
            </p:extLst>
          </p:nvPr>
        </p:nvGraphicFramePr>
        <p:xfrm>
          <a:off x="6977805" y="1556792"/>
          <a:ext cx="4173044" cy="2004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51553611"/>
              </p:ext>
            </p:extLst>
          </p:nvPr>
        </p:nvGraphicFramePr>
        <p:xfrm>
          <a:off x="6617805" y="2952013"/>
          <a:ext cx="4568056" cy="320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8829825" y="269029"/>
            <a:ext cx="3362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НАЦИОНАЛЬНОГО ПРОЕКТА ДЕМОГРАФИЯ В НАО</a:t>
            </a:r>
            <a:endParaRPr lang="ru-RU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5108"/>
            <a:ext cx="455693" cy="598277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786354" y="243461"/>
            <a:ext cx="4445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НЕНЕЦКИЙ АВТОНОМНЫЙ ОКРУГ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51384" y="1083922"/>
            <a:ext cx="11033695" cy="34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УКРЕПЛЕНИЕ ОБЩЕСТВЕННОГО ЗДОРОВЬЯ</a:t>
            </a:r>
          </a:p>
        </p:txBody>
      </p:sp>
      <p:sp>
        <p:nvSpPr>
          <p:cNvPr id="22" name="Прямоугольник с одним скругленным углом 21"/>
          <p:cNvSpPr/>
          <p:nvPr/>
        </p:nvSpPr>
        <p:spPr>
          <a:xfrm rot="10800000">
            <a:off x="8901833" y="-4266"/>
            <a:ext cx="3290167" cy="717650"/>
          </a:xfrm>
          <a:prstGeom prst="round1Rect">
            <a:avLst>
              <a:gd name="adj" fmla="val 42188"/>
            </a:avLst>
          </a:prstGeom>
          <a:solidFill>
            <a:srgbClr val="558ED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585079" y="6077"/>
            <a:ext cx="589856" cy="365125"/>
          </a:xfrm>
        </p:spPr>
        <p:txBody>
          <a:bodyPr/>
          <a:lstStyle/>
          <a:p>
            <a:fld id="{0A3ED2C5-C4C5-4506-8C04-D3115ED7025B}" type="slidenum">
              <a:rPr lang="ru-RU" smtClean="0">
                <a:solidFill>
                  <a:schemeClr val="bg1"/>
                </a:solidFill>
              </a:r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1719557216"/>
              </p:ext>
            </p:extLst>
          </p:nvPr>
        </p:nvGraphicFramePr>
        <p:xfrm>
          <a:off x="487491" y="1556792"/>
          <a:ext cx="1110570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829825" y="269029"/>
            <a:ext cx="3362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НАЦИОНАЛЬНОГО ПРОЕКТА ДЕМОГРАФИЯ В НАО</a:t>
            </a:r>
            <a:endParaRPr lang="ru-RU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5108"/>
            <a:ext cx="455693" cy="5982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86354" y="243461"/>
            <a:ext cx="4445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НЕНЕЦКИЙ АВТОНОМНЫЙ ОКРУГ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15870</TotalTime>
  <Words>583</Words>
  <Application>Microsoft Office PowerPoint</Application>
  <PresentationFormat>Широкоэкранный</PresentationFormat>
  <Paragraphs>204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Segoe UI</vt:lpstr>
      <vt:lpstr>Segoe UI Black</vt:lpstr>
      <vt:lpstr>Segoe UI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Владимирович Голговский</dc:creator>
  <cp:lastModifiedBy>Шумило Александр Юносович</cp:lastModifiedBy>
  <cp:revision>496</cp:revision>
  <cp:lastPrinted>2019-10-03T12:33:56Z</cp:lastPrinted>
  <dcterms:created xsi:type="dcterms:W3CDTF">2015-10-21T14:37:06Z</dcterms:created>
  <dcterms:modified xsi:type="dcterms:W3CDTF">2019-10-10T07:34:45Z</dcterms:modified>
</cp:coreProperties>
</file>